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81" r:id="rId2"/>
    <p:sldId id="269" r:id="rId3"/>
    <p:sldId id="257" r:id="rId4"/>
    <p:sldId id="258" r:id="rId5"/>
    <p:sldId id="259" r:id="rId6"/>
    <p:sldId id="260" r:id="rId7"/>
    <p:sldId id="261" r:id="rId8"/>
    <p:sldId id="264" r:id="rId9"/>
    <p:sldId id="270" r:id="rId10"/>
    <p:sldId id="271" r:id="rId11"/>
    <p:sldId id="272" r:id="rId12"/>
    <p:sldId id="273" r:id="rId13"/>
    <p:sldId id="268" r:id="rId14"/>
    <p:sldId id="307" r:id="rId15"/>
    <p:sldId id="276" r:id="rId16"/>
    <p:sldId id="277" r:id="rId17"/>
    <p:sldId id="278" r:id="rId18"/>
    <p:sldId id="279" r:id="rId19"/>
    <p:sldId id="309" r:id="rId20"/>
    <p:sldId id="308" r:id="rId21"/>
    <p:sldId id="282" r:id="rId22"/>
    <p:sldId id="283" r:id="rId23"/>
    <p:sldId id="284" r:id="rId24"/>
    <p:sldId id="306" r:id="rId25"/>
    <p:sldId id="285" r:id="rId26"/>
    <p:sldId id="311" r:id="rId27"/>
    <p:sldId id="302" r:id="rId28"/>
    <p:sldId id="312" r:id="rId29"/>
    <p:sldId id="313" r:id="rId30"/>
    <p:sldId id="315" r:id="rId31"/>
    <p:sldId id="303" r:id="rId32"/>
    <p:sldId id="316" r:id="rId33"/>
    <p:sldId id="286" r:id="rId34"/>
    <p:sldId id="317" r:id="rId35"/>
    <p:sldId id="287" r:id="rId36"/>
    <p:sldId id="318" r:id="rId37"/>
    <p:sldId id="304" r:id="rId38"/>
    <p:sldId id="319" r:id="rId39"/>
    <p:sldId id="305" r:id="rId40"/>
    <p:sldId id="320" r:id="rId41"/>
    <p:sldId id="301" r:id="rId42"/>
    <p:sldId id="289" r:id="rId43"/>
    <p:sldId id="290" r:id="rId44"/>
    <p:sldId id="291" r:id="rId45"/>
    <p:sldId id="292" r:id="rId46"/>
    <p:sldId id="293" r:id="rId47"/>
    <p:sldId id="296" r:id="rId48"/>
    <p:sldId id="297" r:id="rId49"/>
    <p:sldId id="298" r:id="rId50"/>
    <p:sldId id="300" r:id="rId51"/>
    <p:sldId id="310" r:id="rId52"/>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3300"/>
    <a:srgbClr val="777777"/>
    <a:srgbClr val="C0C0C0"/>
    <a:srgbClr val="BBE0E3"/>
    <a:srgbClr val="FFFF00"/>
    <a:srgbClr val="FFFF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06" autoAdjust="0"/>
    <p:restoredTop sz="86491" autoAdjust="0"/>
  </p:normalViewPr>
  <p:slideViewPr>
    <p:cSldViewPr>
      <p:cViewPr>
        <p:scale>
          <a:sx n="66" d="100"/>
          <a:sy n="66" d="100"/>
        </p:scale>
        <p:origin x="-234"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9D558D5-F441-455E-9E0F-81F4071E5BAF}" type="datetimeFigureOut">
              <a:rPr lang="es-ES_tradnl"/>
              <a:pPr>
                <a:defRPr/>
              </a:pPr>
              <a:t>27/10/2012</a:t>
            </a:fld>
            <a:endParaRPr lang="es-ES_tradnl"/>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C6FAE-BF30-44E5-98F0-7CBFD92BDA2F}"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CD5557A-5326-4769-BEAE-0D712C5EBC12}" type="datetimeFigureOut">
              <a:rPr lang="es-ES_tradnl"/>
              <a:pPr>
                <a:defRPr/>
              </a:pPr>
              <a:t>27/10/2012</a:t>
            </a:fld>
            <a:endParaRPr lang="es-ES_trad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7B785-1AE0-49D2-921A-81B35EF91535}" type="slidenum">
              <a:rPr lang="es-ES_tradnl"/>
              <a:pPr>
                <a:defRPr/>
              </a:pPr>
              <a:t>‹Nº›</a:t>
            </a:fld>
            <a:endParaRPr lang="es-ES_tradnl"/>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a:noFill/>
        </p:spPr>
        <p:txBody>
          <a:bodyPr/>
          <a:lstStyle/>
          <a:p>
            <a:fld id="{E8FF7721-CFC9-4B65-88DE-06ECBD38ADF7}" type="datetime1">
              <a:rPr lang="es-ES_tradnl" smtClean="0"/>
              <a:pPr/>
              <a:t>27/10/2012</a:t>
            </a:fld>
            <a:endParaRPr lang="es-ES_tradnl" smtClean="0"/>
          </a:p>
        </p:txBody>
      </p:sp>
      <p:sp>
        <p:nvSpPr>
          <p:cNvPr id="23554" name="Rectangle 7"/>
          <p:cNvSpPr>
            <a:spLocks noGrp="1" noChangeArrowheads="1"/>
          </p:cNvSpPr>
          <p:nvPr>
            <p:ph type="sldNum" sz="quarter" idx="5"/>
          </p:nvPr>
        </p:nvSpPr>
        <p:spPr>
          <a:noFill/>
        </p:spPr>
        <p:txBody>
          <a:bodyPr/>
          <a:lstStyle/>
          <a:p>
            <a:fld id="{C936988B-82BE-4000-B385-52AB0649BB9D}" type="slidenum">
              <a:rPr lang="es-ES_tradnl" smtClean="0"/>
              <a:pPr/>
              <a:t>8</a:t>
            </a:fld>
            <a:endParaRPr lang="es-ES_tradnl"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s-ES_tradnl" smtClean="0"/>
              <a:t>IMPORTANTE: - PERSONAS EN TORNO A LOS 30-50 AÑOS ES DECIR, PADRES JOVENES</a:t>
            </a:r>
          </a:p>
          <a:p>
            <a:pPr eaLnBrk="1" hangingPunct="1"/>
            <a:r>
              <a:rPr lang="es-ES_tradnl" smtClean="0"/>
              <a:t>			CON HIJOS PEQUEÑOS, VIENEN A PEDIR PARA ELLOS ÑA 1ª COMUNION</a:t>
            </a:r>
          </a:p>
          <a:p>
            <a:pPr eaLnBrk="1" hangingPunct="1"/>
            <a:r>
              <a:rPr lang="es-ES_tradnl" smtClean="0"/>
              <a:t>			QUE PUEDAN ESTAR INTERESADOS EN RETOMAR LA VIDA CRISTIANA</a:t>
            </a:r>
          </a:p>
          <a:p>
            <a:pPr eaLnBrk="1" hangingPunct="1"/>
            <a:r>
              <a:rPr lang="es-ES_tradnl" smtClean="0"/>
              <a:t>			TAL VEZ DEJADA, OLVIDADA, ENFRIADA … EN LA JUVENTUD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5F43A936-215A-4CC6-A605-2B1891723C35}" type="datetimeFigureOut">
              <a:rPr lang="es-ES_tradnl"/>
              <a:pPr>
                <a:defRPr/>
              </a:pPr>
              <a:t>27/10/2012</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12552ED-9EF7-4449-B934-80C6DF26BE79}"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502A0D8-A800-4E70-B07E-CA9DB31CFF8A}" type="datetimeFigureOut">
              <a:rPr lang="es-ES_tradnl"/>
              <a:pPr>
                <a:defRPr/>
              </a:pPr>
              <a:t>27/10/2012</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EEE265D-2E80-415C-A603-05872120536F}"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C352397-5A5D-4951-9286-0986FE6DB846}" type="datetimeFigureOut">
              <a:rPr lang="es-ES_tradnl"/>
              <a:pPr>
                <a:defRPr/>
              </a:pPr>
              <a:t>27/10/2012</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A845511-849C-40FB-96FE-9F2E2C7D6869}"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1A7B13C0-79C1-4B15-9B49-22B2CE94055F}" type="datetimeFigureOut">
              <a:rPr lang="es-ES_tradnl"/>
              <a:pPr>
                <a:defRPr/>
              </a:pPr>
              <a:t>27/10/2012</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EB1DE32-687B-45E3-AB66-B2F10F45FABD}"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F77909E4-8295-4361-A336-8BD4DC731AB9}" type="datetimeFigureOut">
              <a:rPr lang="es-ES_tradnl"/>
              <a:pPr>
                <a:defRPr/>
              </a:pPr>
              <a:t>27/10/2012</a:t>
            </a:fld>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F1C00C2-28AA-4A11-932D-B280903C4CE1}"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101FD1E3-9B4C-46BF-821F-9D5EE9FA6A92}" type="datetimeFigureOut">
              <a:rPr lang="es-ES_tradnl"/>
              <a:pPr>
                <a:defRPr/>
              </a:pPr>
              <a:t>27/10/2012</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02931758-B514-4A2C-951D-7AE37E8B12F3}"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F06EC332-7C41-4C31-B2CF-90FBD98839AD}" type="datetimeFigureOut">
              <a:rPr lang="es-ES_tradnl"/>
              <a:pPr>
                <a:defRPr/>
              </a:pPr>
              <a:t>27/10/2012</a:t>
            </a:fld>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18DD96B0-7DE6-4C2A-ADB0-801F1BF1C1A8}"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96193E4B-E457-455D-A464-95C8D3B9527B}" type="datetimeFigureOut">
              <a:rPr lang="es-ES_tradnl"/>
              <a:pPr>
                <a:defRPr/>
              </a:pPr>
              <a:t>27/10/2012</a:t>
            </a:fld>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DE4C1E06-BE74-4D02-806E-3CB01895FC25}"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F876DA-0CDB-4D93-BE95-29F94E628FC4}" type="datetimeFigureOut">
              <a:rPr lang="es-ES_tradnl"/>
              <a:pPr>
                <a:defRPr/>
              </a:pPr>
              <a:t>27/10/2012</a:t>
            </a:fld>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FD2C728-66EA-4BE7-9C0A-8E857B6B2A1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6CC5C18-DB64-4B25-9290-068097631BE1}" type="datetimeFigureOut">
              <a:rPr lang="es-ES_tradnl"/>
              <a:pPr>
                <a:defRPr/>
              </a:pPr>
              <a:t>27/10/2012</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D6EC825-ABC4-49FB-B907-71196CB5518E}"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CB941E0-F10A-4B11-9CBF-9F5CA6713B29}" type="datetimeFigureOut">
              <a:rPr lang="es-ES_tradnl"/>
              <a:pPr>
                <a:defRPr/>
              </a:pPr>
              <a:t>27/10/2012</a:t>
            </a:fld>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BE9EFC9-868D-4FB2-B2C1-EC9FDC1DB7AB}"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F742082-CBDF-44AB-93EA-89B271496F19}" type="datetimeFigureOut">
              <a:rPr lang="es-ES_tradnl"/>
              <a:pPr>
                <a:defRPr/>
              </a:pPr>
              <a:t>27/10/2012</a:t>
            </a:fld>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B71F26-2E76-4496-90B3-888FC8FDAE70}"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atequesispadres1acomunionburgos@yahoo.es"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catequesispadres1acomburgos.jimd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3d_01oc"/>
          <p:cNvPicPr>
            <a:picLocks noChangeAspect="1" noChangeArrowheads="1"/>
          </p:cNvPicPr>
          <p:nvPr/>
        </p:nvPicPr>
        <p:blipFill>
          <a:blip r:embed="rId3" cstate="print"/>
          <a:srcRect/>
          <a:stretch>
            <a:fillRect/>
          </a:stretch>
        </p:blipFill>
        <p:spPr bwMode="auto">
          <a:xfrm>
            <a:off x="0" y="0"/>
            <a:ext cx="5303838" cy="6858000"/>
          </a:xfrm>
          <a:prstGeom prst="rect">
            <a:avLst/>
          </a:prstGeom>
          <a:noFill/>
          <a:ln w="9525">
            <a:noFill/>
            <a:miter lim="800000"/>
            <a:headEnd/>
            <a:tailEnd/>
          </a:ln>
        </p:spPr>
      </p:pic>
      <p:sp>
        <p:nvSpPr>
          <p:cNvPr id="15362" name="AutoShape 4"/>
          <p:cNvSpPr>
            <a:spLocks noChangeArrowheads="1"/>
          </p:cNvSpPr>
          <p:nvPr/>
        </p:nvSpPr>
        <p:spPr bwMode="auto">
          <a:xfrm>
            <a:off x="5105400" y="228600"/>
            <a:ext cx="3886200" cy="5105400"/>
          </a:xfrm>
          <a:prstGeom prst="flowChartAlternateProcess">
            <a:avLst/>
          </a:prstGeom>
          <a:solidFill>
            <a:srgbClr val="CC3300"/>
          </a:solidFill>
          <a:ln w="9525">
            <a:solidFill>
              <a:schemeClr val="tx1"/>
            </a:solidFill>
            <a:miter lim="800000"/>
            <a:headEnd/>
            <a:tailEnd/>
          </a:ln>
        </p:spPr>
        <p:txBody>
          <a:bodyPr anchor="ctr" anchorCtr="1"/>
          <a:lstStyle/>
          <a:p>
            <a:pPr algn="ctr"/>
            <a:r>
              <a:rPr lang="es-ES" sz="3200" b="1" dirty="0">
                <a:solidFill>
                  <a:schemeClr val="bg1"/>
                </a:solidFill>
              </a:rPr>
              <a:t>PROYECTO DIOCESANO DE REINICIACIÓN DE ADULTOS</a:t>
            </a:r>
          </a:p>
          <a:p>
            <a:pPr algn="ctr"/>
            <a:endParaRPr lang="es-ES_tradnl" sz="3200" b="1" dirty="0">
              <a:solidFill>
                <a:schemeClr val="bg1"/>
              </a:solidFill>
            </a:endParaRPr>
          </a:p>
          <a:p>
            <a:pPr algn="ctr"/>
            <a:r>
              <a:rPr lang="es-ES_tradnl" sz="3200" b="1" dirty="0">
                <a:solidFill>
                  <a:schemeClr val="bg1"/>
                </a:solidFill>
              </a:rPr>
              <a:t>PRESENTACION </a:t>
            </a:r>
          </a:p>
          <a:p>
            <a:pPr algn="ctr"/>
            <a:endParaRPr lang="es-ES_tradnl" sz="3200" b="1" dirty="0">
              <a:solidFill>
                <a:schemeClr val="bg1"/>
              </a:solidFill>
            </a:endParaRPr>
          </a:p>
          <a:p>
            <a:pPr algn="ctr"/>
            <a:r>
              <a:rPr lang="es-ES_tradnl" sz="3200" b="1" dirty="0">
                <a:solidFill>
                  <a:schemeClr val="bg1"/>
                </a:solidFill>
              </a:rPr>
              <a:t>DEL </a:t>
            </a:r>
          </a:p>
          <a:p>
            <a:pPr algn="ctr"/>
            <a:r>
              <a:rPr lang="es-ES_tradnl" sz="3200" b="1" dirty="0">
                <a:solidFill>
                  <a:schemeClr val="bg1"/>
                </a:solidFill>
              </a:rPr>
              <a:t>ITINERARIO 6 A</a:t>
            </a:r>
            <a:endParaRPr lang="es-ES_tradnl"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1905000" y="304800"/>
            <a:ext cx="7467600" cy="6019800"/>
          </a:xfrm>
        </p:spPr>
        <p:txBody>
          <a:bodyPr/>
          <a:lstStyle/>
          <a:p>
            <a:pPr eaLnBrk="1" hangingPunct="1">
              <a:lnSpc>
                <a:spcPct val="80000"/>
              </a:lnSpc>
            </a:pPr>
            <a:r>
              <a:rPr lang="es-ES_tradnl" sz="2800" b="1" smtClean="0"/>
              <a:t>AVANCE DE LA INCREENCIA</a:t>
            </a:r>
          </a:p>
          <a:p>
            <a:pPr eaLnBrk="1" hangingPunct="1">
              <a:lnSpc>
                <a:spcPct val="80000"/>
              </a:lnSpc>
            </a:pPr>
            <a:endParaRPr lang="es-ES_tradnl" sz="2800" b="1" smtClean="0"/>
          </a:p>
          <a:p>
            <a:pPr eaLnBrk="1" hangingPunct="1">
              <a:lnSpc>
                <a:spcPct val="80000"/>
              </a:lnSpc>
            </a:pPr>
            <a:r>
              <a:rPr lang="es-ES_tradnl" sz="2800" b="1" smtClean="0"/>
              <a:t>FENOMENO GENERALIZADO DEL DEBILITAMIENTO DE LA FE</a:t>
            </a:r>
          </a:p>
          <a:p>
            <a:pPr eaLnBrk="1" hangingPunct="1">
              <a:lnSpc>
                <a:spcPct val="80000"/>
              </a:lnSpc>
            </a:pPr>
            <a:endParaRPr lang="es-ES_tradnl" sz="2800" b="1" smtClean="0"/>
          </a:p>
          <a:p>
            <a:pPr eaLnBrk="1" hangingPunct="1">
              <a:lnSpc>
                <a:spcPct val="80000"/>
              </a:lnSpc>
            </a:pPr>
            <a:r>
              <a:rPr lang="es-ES_tradnl" sz="2800" b="1" smtClean="0"/>
              <a:t>MUCHOS ADULTOS BAUTIZADOS </a:t>
            </a:r>
          </a:p>
          <a:p>
            <a:pPr eaLnBrk="1" hangingPunct="1">
              <a:lnSpc>
                <a:spcPct val="80000"/>
              </a:lnSpc>
              <a:buFontTx/>
              <a:buNone/>
            </a:pPr>
            <a:r>
              <a:rPr lang="es-ES_tradnl" sz="2800" b="1" smtClean="0"/>
              <a:t>	PERO ESCASAMENTE CATEQUIZADOS O ALEJADOS DE LA FE</a:t>
            </a:r>
          </a:p>
          <a:p>
            <a:pPr eaLnBrk="1" hangingPunct="1">
              <a:lnSpc>
                <a:spcPct val="80000"/>
              </a:lnSpc>
            </a:pPr>
            <a:endParaRPr lang="es-ES_tradnl" sz="2800" b="1" smtClean="0"/>
          </a:p>
          <a:p>
            <a:pPr eaLnBrk="1" hangingPunct="1">
              <a:lnSpc>
                <a:spcPct val="80000"/>
              </a:lnSpc>
            </a:pPr>
            <a:r>
              <a:rPr lang="es-ES_tradnl" sz="2800" b="1" smtClean="0"/>
              <a:t>DESCONEXIÓN ENTRE LA PRÁCTICA RELIGIOSA Y LA CONDUCTA MORAL</a:t>
            </a:r>
          </a:p>
          <a:p>
            <a:pPr eaLnBrk="1" hangingPunct="1">
              <a:lnSpc>
                <a:spcPct val="80000"/>
              </a:lnSpc>
            </a:pPr>
            <a:endParaRPr lang="es-ES_tradnl" sz="2800" b="1" smtClean="0"/>
          </a:p>
          <a:p>
            <a:pPr eaLnBrk="1" hangingPunct="1">
              <a:lnSpc>
                <a:spcPct val="80000"/>
              </a:lnSpc>
            </a:pPr>
            <a:r>
              <a:rPr lang="es-ES_tradnl" sz="2800" b="1" smtClean="0"/>
              <a:t>UNA CULTURA SIN REFERENCIAS CRISTIANAS</a:t>
            </a:r>
          </a:p>
          <a:p>
            <a:pPr eaLnBrk="1" hangingPunct="1">
              <a:lnSpc>
                <a:spcPct val="80000"/>
              </a:lnSpc>
              <a:buFontTx/>
              <a:buNone/>
            </a:pPr>
            <a:endParaRPr lang="es-ES_tradnl" sz="2800" b="1" smtClean="0"/>
          </a:p>
        </p:txBody>
      </p:sp>
      <p:pic>
        <p:nvPicPr>
          <p:cNvPr id="25602" name="Picture 5" descr="3d_08oc"/>
          <p:cNvPicPr>
            <a:picLocks noChangeAspect="1" noChangeArrowheads="1"/>
          </p:cNvPicPr>
          <p:nvPr/>
        </p:nvPicPr>
        <p:blipFill>
          <a:blip r:embed="rId2" cstate="print"/>
          <a:srcRect l="19020" r="49954"/>
          <a:stretch>
            <a:fillRect/>
          </a:stretch>
        </p:blipFill>
        <p:spPr bwMode="auto">
          <a:xfrm>
            <a:off x="0" y="0"/>
            <a:ext cx="213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2133600" y="304800"/>
            <a:ext cx="7010400" cy="6096000"/>
          </a:xfrm>
        </p:spPr>
        <p:txBody>
          <a:bodyPr/>
          <a:lstStyle/>
          <a:p>
            <a:pPr eaLnBrk="1" hangingPunct="1">
              <a:buFontTx/>
              <a:buNone/>
            </a:pPr>
            <a:endParaRPr lang="es-ES_tradnl" smtClean="0"/>
          </a:p>
          <a:p>
            <a:pPr eaLnBrk="1" hangingPunct="1"/>
            <a:r>
              <a:rPr lang="es-ES_tradnl" smtClean="0"/>
              <a:t>¿</a:t>
            </a:r>
            <a:r>
              <a:rPr lang="es-ES_tradnl" b="1" smtClean="0"/>
              <a:t>CÓMO DESPERTAR EN LOS PADRES EL INTERES POR LA FE?</a:t>
            </a:r>
          </a:p>
          <a:p>
            <a:pPr eaLnBrk="1" hangingPunct="1"/>
            <a:endParaRPr lang="es-ES_tradnl" b="1" smtClean="0"/>
          </a:p>
          <a:p>
            <a:pPr eaLnBrk="1" hangingPunct="1"/>
            <a:endParaRPr lang="es-ES_tradnl" b="1" smtClean="0"/>
          </a:p>
          <a:p>
            <a:pPr eaLnBrk="1" hangingPunct="1"/>
            <a:r>
              <a:rPr lang="es-ES_tradnl" b="1" smtClean="0"/>
              <a:t>¿CÓMO ABRIR EL OIDO Y EL CORAZÓN DE LOS PADRES PARA QUE RECIBAN A JESUCRISTO Y CON EL SU ACCION SALVADORA?</a:t>
            </a:r>
          </a:p>
        </p:txBody>
      </p:sp>
      <p:pic>
        <p:nvPicPr>
          <p:cNvPr id="26626" name="Picture 5" descr="3d_08oc"/>
          <p:cNvPicPr>
            <a:picLocks noChangeAspect="1" noChangeArrowheads="1"/>
          </p:cNvPicPr>
          <p:nvPr/>
        </p:nvPicPr>
        <p:blipFill>
          <a:blip r:embed="rId2" cstate="print"/>
          <a:srcRect l="19020" r="49954"/>
          <a:stretch>
            <a:fillRect/>
          </a:stretch>
        </p:blipFill>
        <p:spPr bwMode="auto">
          <a:xfrm>
            <a:off x="0" y="0"/>
            <a:ext cx="213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228600" y="381000"/>
            <a:ext cx="8229600" cy="1752600"/>
          </a:xfrm>
        </p:spPr>
        <p:txBody>
          <a:bodyPr/>
          <a:lstStyle/>
          <a:p>
            <a:pPr eaLnBrk="1" hangingPunct="1"/>
            <a:r>
              <a:rPr lang="es-ES_tradnl" smtClean="0"/>
              <a:t>SE HAN DADO PASOS….</a:t>
            </a:r>
          </a:p>
          <a:p>
            <a:pPr eaLnBrk="1" hangingPunct="1"/>
            <a:r>
              <a:rPr lang="es-ES_tradnl" smtClean="0"/>
              <a:t>LOS RESULTADOS HAN SIDO ESCASOS</a:t>
            </a:r>
          </a:p>
        </p:txBody>
      </p:sp>
      <p:pic>
        <p:nvPicPr>
          <p:cNvPr id="27650" name="Picture 4" descr="SEMBRADOR_FANO"/>
          <p:cNvPicPr>
            <a:picLocks noChangeAspect="1" noChangeArrowheads="1"/>
          </p:cNvPicPr>
          <p:nvPr/>
        </p:nvPicPr>
        <p:blipFill>
          <a:blip r:embed="rId2" cstate="print"/>
          <a:srcRect/>
          <a:stretch>
            <a:fillRect/>
          </a:stretch>
        </p:blipFill>
        <p:spPr bwMode="auto">
          <a:xfrm>
            <a:off x="2362200" y="2133600"/>
            <a:ext cx="60960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228600"/>
            <a:ext cx="5715000" cy="944563"/>
          </a:xfrm>
          <a:solidFill>
            <a:srgbClr val="CC3300"/>
          </a:solidFill>
        </p:spPr>
        <p:txBody>
          <a:bodyPr/>
          <a:lstStyle/>
          <a:p>
            <a:pPr algn="l" eaLnBrk="1" hangingPunct="1"/>
            <a:r>
              <a:rPr lang="es-ES_tradnl" sz="3400" b="1" smtClean="0">
                <a:solidFill>
                  <a:schemeClr val="bg1"/>
                </a:solidFill>
              </a:rPr>
              <a:t>		EL MATERIAL I</a:t>
            </a:r>
          </a:p>
        </p:txBody>
      </p:sp>
      <p:sp>
        <p:nvSpPr>
          <p:cNvPr id="28674" name="Rectangle 4"/>
          <p:cNvSpPr>
            <a:spLocks noChangeArrowheads="1"/>
          </p:cNvSpPr>
          <p:nvPr/>
        </p:nvSpPr>
        <p:spPr bwMode="auto">
          <a:xfrm>
            <a:off x="152400" y="1447800"/>
            <a:ext cx="6400800" cy="3749675"/>
          </a:xfrm>
          <a:prstGeom prst="rect">
            <a:avLst/>
          </a:prstGeom>
          <a:noFill/>
          <a:ln w="9525">
            <a:noFill/>
            <a:miter lim="800000"/>
            <a:headEnd/>
            <a:tailEnd/>
          </a:ln>
        </p:spPr>
        <p:txBody>
          <a:bodyPr>
            <a:spAutoFit/>
          </a:bodyPr>
          <a:lstStyle/>
          <a:p>
            <a:r>
              <a:rPr lang="es-ES_tradnl" sz="2000" b="1"/>
              <a:t>-Trata de desarrollar una propuesta concreta: el Itinerario 6 A  que busca:</a:t>
            </a:r>
          </a:p>
          <a:p>
            <a:endParaRPr lang="es-ES_tradnl" sz="2000" b="1"/>
          </a:p>
          <a:p>
            <a:r>
              <a:rPr lang="es-ES_tradnl" sz="2000" b="1"/>
              <a:t>. TRABAJAR CON PADRES  </a:t>
            </a:r>
          </a:p>
          <a:p>
            <a:r>
              <a:rPr lang="es-ES_tradnl" sz="2000" b="1"/>
              <a:t>. QUE SE ACERCAN A NUESTRAS PARROQUIAS </a:t>
            </a:r>
          </a:p>
          <a:p>
            <a:r>
              <a:rPr lang="es-ES_tradnl" sz="2000" b="1"/>
              <a:t>. SOLICITANDO LA PRIMERA COMUNION para sus hijos, que normalmente se encuentran en 2º y 3º EPO)</a:t>
            </a:r>
            <a:br>
              <a:rPr lang="es-ES_tradnl" sz="2000" b="1"/>
            </a:br>
            <a:endParaRPr lang="es-ES_tradnl" sz="2000" b="1"/>
          </a:p>
          <a:p>
            <a:r>
              <a:rPr lang="es-ES_tradnl" sz="2000" b="1">
                <a:solidFill>
                  <a:srgbClr val="CC3300"/>
                </a:solidFill>
              </a:rPr>
              <a:t>QUEREMOS IR A LOS PADRES Y </a:t>
            </a:r>
            <a:r>
              <a:rPr lang="es-ES_tradnl" sz="2000" b="1" u="sng">
                <a:solidFill>
                  <a:srgbClr val="CC3300"/>
                </a:solidFill>
              </a:rPr>
              <a:t>A LOS PADRES</a:t>
            </a:r>
            <a:r>
              <a:rPr lang="es-ES_tradnl" sz="2000" b="1">
                <a:solidFill>
                  <a:srgbClr val="CC3300"/>
                </a:solidFill>
              </a:rPr>
              <a:t> </a:t>
            </a:r>
            <a:r>
              <a:rPr lang="es-ES_tradnl" sz="2000" b="1" u="sng">
                <a:solidFill>
                  <a:srgbClr val="CC3300"/>
                </a:solidFill>
              </a:rPr>
              <a:t>JOVENES</a:t>
            </a:r>
            <a:r>
              <a:rPr lang="es-ES_tradnl" sz="2000" b="1">
                <a:solidFill>
                  <a:srgbClr val="CC3300"/>
                </a:solidFill>
              </a:rPr>
              <a:t> A TRAVES Y CON OCASIÓN DE LOS HIJOS</a:t>
            </a:r>
            <a:endParaRPr lang="es-ES_tradnl" sz="2000" b="1"/>
          </a:p>
        </p:txBody>
      </p:sp>
      <p:pic>
        <p:nvPicPr>
          <p:cNvPr id="28675" name="Picture 5" descr="ceramista"/>
          <p:cNvPicPr>
            <a:picLocks noChangeAspect="1" noChangeArrowheads="1"/>
          </p:cNvPicPr>
          <p:nvPr/>
        </p:nvPicPr>
        <p:blipFill>
          <a:blip r:embed="rId2" cstate="print"/>
          <a:srcRect l="17444"/>
          <a:stretch>
            <a:fillRect/>
          </a:stretch>
        </p:blipFill>
        <p:spPr bwMode="auto">
          <a:xfrm>
            <a:off x="6629400" y="381000"/>
            <a:ext cx="2514600" cy="5715000"/>
          </a:xfrm>
          <a:prstGeom prst="rect">
            <a:avLst/>
          </a:prstGeom>
          <a:noFill/>
          <a:ln w="9525">
            <a:noFill/>
            <a:miter lim="800000"/>
            <a:headEnd/>
            <a:tailEnd/>
          </a:ln>
        </p:spPr>
      </p:pic>
      <p:sp>
        <p:nvSpPr>
          <p:cNvPr id="27653" name="Rectangle 5"/>
          <p:cNvSpPr>
            <a:spLocks noChangeArrowheads="1"/>
          </p:cNvSpPr>
          <p:nvPr/>
        </p:nvSpPr>
        <p:spPr bwMode="auto">
          <a:xfrm>
            <a:off x="1143000" y="5486400"/>
            <a:ext cx="4724400" cy="641350"/>
          </a:xfrm>
          <a:prstGeom prst="rect">
            <a:avLst/>
          </a:prstGeom>
          <a:noFill/>
          <a:ln w="9525">
            <a:noFill/>
            <a:miter lim="800000"/>
            <a:headEnd/>
            <a:tailEnd/>
          </a:ln>
        </p:spPr>
        <p:txBody>
          <a:bodyPr>
            <a:spAutoFit/>
          </a:bodyPr>
          <a:lstStyle/>
          <a:p>
            <a:pPr algn="ctr"/>
            <a:r>
              <a:rPr lang="es-ES_tradnl" b="1">
                <a:solidFill>
                  <a:srgbClr val="CC3300"/>
                </a:solidFill>
              </a:rPr>
              <a:t>NUESTRO OBJETIVO NO SON LOS NIÑOS SINO LOS PADRES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76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81000" y="228600"/>
            <a:ext cx="5715000" cy="944563"/>
          </a:xfrm>
          <a:prstGeom prst="rect">
            <a:avLst/>
          </a:prstGeom>
          <a:solidFill>
            <a:srgbClr val="CC3300"/>
          </a:solidFill>
          <a:ln w="9525">
            <a:noFill/>
            <a:miter lim="800000"/>
            <a:headEnd/>
            <a:tailEnd/>
          </a:ln>
        </p:spPr>
        <p:txBody>
          <a:bodyPr anchor="ctr"/>
          <a:lstStyle/>
          <a:p>
            <a:r>
              <a:rPr lang="es-ES_tradnl" sz="3400" b="1">
                <a:solidFill>
                  <a:schemeClr val="bg1"/>
                </a:solidFill>
              </a:rPr>
              <a:t>		EL MATERIAL II</a:t>
            </a:r>
          </a:p>
        </p:txBody>
      </p:sp>
      <p:pic>
        <p:nvPicPr>
          <p:cNvPr id="29698" name="Picture 5" descr="ceramista"/>
          <p:cNvPicPr>
            <a:picLocks noChangeAspect="1" noChangeArrowheads="1"/>
          </p:cNvPicPr>
          <p:nvPr/>
        </p:nvPicPr>
        <p:blipFill>
          <a:blip r:embed="rId2" cstate="print"/>
          <a:srcRect l="17444"/>
          <a:stretch>
            <a:fillRect/>
          </a:stretch>
        </p:blipFill>
        <p:spPr bwMode="auto">
          <a:xfrm>
            <a:off x="6629400" y="381000"/>
            <a:ext cx="2514600" cy="5715000"/>
          </a:xfrm>
          <a:prstGeom prst="rect">
            <a:avLst/>
          </a:prstGeom>
          <a:noFill/>
          <a:ln w="9525">
            <a:noFill/>
            <a:miter lim="800000"/>
            <a:headEnd/>
            <a:tailEnd/>
          </a:ln>
        </p:spPr>
      </p:pic>
      <p:sp>
        <p:nvSpPr>
          <p:cNvPr id="29699" name="Rectangle 6"/>
          <p:cNvSpPr>
            <a:spLocks noChangeArrowheads="1"/>
          </p:cNvSpPr>
          <p:nvPr/>
        </p:nvSpPr>
        <p:spPr bwMode="auto">
          <a:xfrm>
            <a:off x="381000" y="1524000"/>
            <a:ext cx="5768975" cy="4473575"/>
          </a:xfrm>
          <a:prstGeom prst="rect">
            <a:avLst/>
          </a:prstGeom>
          <a:noFill/>
          <a:ln w="9525">
            <a:noFill/>
            <a:miter lim="800000"/>
            <a:headEnd/>
            <a:tailEnd/>
          </a:ln>
        </p:spPr>
        <p:txBody>
          <a:bodyPr>
            <a:spAutoFit/>
          </a:bodyPr>
          <a:lstStyle/>
          <a:p>
            <a:pPr>
              <a:buFontTx/>
              <a:buChar char="-"/>
            </a:pPr>
            <a:r>
              <a:rPr lang="es-ES_tradnl" sz="2400" b="1">
                <a:solidFill>
                  <a:schemeClr val="accent2"/>
                </a:solidFill>
              </a:rPr>
              <a:t>Ofrecemos un material que trata de ser un soporte para los  guías que trabajen con estos padres EN CONTINUIDAD CON EL DESPERTAR RELIGIOSO. Por tanto, supone que ya se ha realizado con ellos un trabajo previo durante la etapa del Despertar.</a:t>
            </a:r>
          </a:p>
          <a:p>
            <a:r>
              <a:rPr lang="es-ES_tradnl" sz="2400" b="1"/>
              <a:t/>
            </a:r>
            <a:br>
              <a:rPr lang="es-ES_tradnl" sz="2400" b="1"/>
            </a:br>
            <a:r>
              <a:rPr lang="es-ES_tradnl" sz="2400" b="1"/>
              <a:t>- Esta etapa se corresponde con el momento prevalentemente catequético del Plan de reiniciación de padres.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563562"/>
          </a:xfrm>
          <a:solidFill>
            <a:srgbClr val="CC3300"/>
          </a:solidFill>
        </p:spPr>
        <p:txBody>
          <a:bodyPr/>
          <a:lstStyle/>
          <a:p>
            <a:pPr eaLnBrk="1" hangingPunct="1"/>
            <a:r>
              <a:rPr lang="es-ES_tradnl" sz="4000" b="1" smtClean="0">
                <a:solidFill>
                  <a:schemeClr val="bg1"/>
                </a:solidFill>
              </a:rPr>
              <a:t>OBJETIVOS </a:t>
            </a:r>
          </a:p>
        </p:txBody>
      </p:sp>
      <p:sp>
        <p:nvSpPr>
          <p:cNvPr id="30722" name="Rectangle 3"/>
          <p:cNvSpPr>
            <a:spLocks noGrp="1" noChangeArrowheads="1"/>
          </p:cNvSpPr>
          <p:nvPr>
            <p:ph type="body" idx="1"/>
          </p:nvPr>
        </p:nvSpPr>
        <p:spPr>
          <a:xfrm>
            <a:off x="609600" y="1219200"/>
            <a:ext cx="3962400" cy="2209800"/>
          </a:xfrm>
        </p:spPr>
        <p:txBody>
          <a:bodyPr/>
          <a:lstStyle/>
          <a:p>
            <a:pPr eaLnBrk="1" hangingPunct="1">
              <a:lnSpc>
                <a:spcPct val="90000"/>
              </a:lnSpc>
            </a:pPr>
            <a:r>
              <a:rPr lang="es-ES_tradnl" sz="2400" b="1" smtClean="0"/>
              <a:t>PONER EN DIALOGO LA EXPERIENCIA VITAL DE LOS PADRES CON LOS ELEMENTOS DEL MENSAJE CRISTIANO.</a:t>
            </a:r>
          </a:p>
        </p:txBody>
      </p:sp>
      <p:sp>
        <p:nvSpPr>
          <p:cNvPr id="30723" name="Rectangle 4"/>
          <p:cNvSpPr>
            <a:spLocks noChangeArrowheads="1"/>
          </p:cNvSpPr>
          <p:nvPr/>
        </p:nvSpPr>
        <p:spPr bwMode="auto">
          <a:xfrm>
            <a:off x="228600" y="3429000"/>
            <a:ext cx="8610600" cy="1187450"/>
          </a:xfrm>
          <a:prstGeom prst="rect">
            <a:avLst/>
          </a:prstGeom>
          <a:noFill/>
          <a:ln w="9525">
            <a:noFill/>
            <a:miter lim="800000"/>
            <a:headEnd/>
            <a:tailEnd/>
          </a:ln>
        </p:spPr>
        <p:txBody>
          <a:bodyPr>
            <a:spAutoFit/>
          </a:bodyPr>
          <a:lstStyle/>
          <a:p>
            <a:pPr lvl="1" algn="ctr"/>
            <a:r>
              <a:rPr lang="es-ES_tradnl" sz="2400" b="1"/>
              <a:t>SACANDO A LA LUZ PLANTEAMIENTOS, INTERROGANTES, INQUIETUDES, DUDAS, ESPERANZAS…</a:t>
            </a:r>
          </a:p>
        </p:txBody>
      </p:sp>
      <p:pic>
        <p:nvPicPr>
          <p:cNvPr id="30724" name="Picture 6" descr="vida_fano"/>
          <p:cNvPicPr>
            <a:picLocks noChangeAspect="1" noChangeArrowheads="1"/>
          </p:cNvPicPr>
          <p:nvPr/>
        </p:nvPicPr>
        <p:blipFill>
          <a:blip r:embed="rId2" cstate="print"/>
          <a:srcRect/>
          <a:stretch>
            <a:fillRect/>
          </a:stretch>
        </p:blipFill>
        <p:spPr bwMode="auto">
          <a:xfrm>
            <a:off x="4876800" y="914400"/>
            <a:ext cx="3810000" cy="2428875"/>
          </a:xfrm>
          <a:prstGeom prst="rect">
            <a:avLst/>
          </a:prstGeom>
          <a:noFill/>
          <a:ln w="9525">
            <a:noFill/>
            <a:miter lim="800000"/>
            <a:headEnd/>
            <a:tailEnd/>
          </a:ln>
        </p:spPr>
      </p:pic>
      <p:sp>
        <p:nvSpPr>
          <p:cNvPr id="30725" name="Rectangle 7"/>
          <p:cNvSpPr>
            <a:spLocks noChangeArrowheads="1"/>
          </p:cNvSpPr>
          <p:nvPr/>
        </p:nvSpPr>
        <p:spPr bwMode="auto">
          <a:xfrm>
            <a:off x="76200" y="4949825"/>
            <a:ext cx="8915400" cy="1552575"/>
          </a:xfrm>
          <a:prstGeom prst="rect">
            <a:avLst/>
          </a:prstGeom>
          <a:noFill/>
          <a:ln w="9525" algn="ctr">
            <a:noFill/>
            <a:miter lim="800000"/>
            <a:headEnd/>
            <a:tailEnd/>
          </a:ln>
        </p:spPr>
        <p:txBody>
          <a:bodyPr>
            <a:spAutoFit/>
          </a:bodyPr>
          <a:lstStyle/>
          <a:p>
            <a:pPr lvl="1" algn="ctr"/>
            <a:r>
              <a:rPr lang="es-ES_tradnl" sz="2400" b="1"/>
              <a:t>DESDE LO ANTERIOR, ESFORZARSE POR PLANTEAR CUESTIONES Y OFRECER PISTAS QUE AYUDEN A ENTENDER SU VIDA COTIDIANA A LA LUZ DEL MENSAJE CRISTIANO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457200"/>
            <a:ext cx="8229600" cy="2667000"/>
          </a:xfrm>
          <a:solidFill>
            <a:srgbClr val="CC3300"/>
          </a:solidFill>
        </p:spPr>
        <p:txBody>
          <a:bodyPr/>
          <a:lstStyle/>
          <a:p>
            <a:pPr eaLnBrk="1" hangingPunct="1"/>
            <a:r>
              <a:rPr lang="es-ES_tradnl" sz="6000" b="1" smtClean="0">
                <a:solidFill>
                  <a:schemeClr val="bg1"/>
                </a:solidFill>
              </a:rPr>
              <a:t>¡TRABAJAR CON PADRES</a:t>
            </a:r>
            <a:r>
              <a:rPr lang="es-ES_tradnl" b="1" smtClean="0">
                <a:solidFill>
                  <a:schemeClr val="bg1"/>
                </a:solidFill>
              </a:rPr>
              <a:t>!</a:t>
            </a:r>
          </a:p>
        </p:txBody>
      </p:sp>
      <p:pic>
        <p:nvPicPr>
          <p:cNvPr id="31746" name="Picture 6" descr="69"/>
          <p:cNvPicPr>
            <a:picLocks noChangeAspect="1" noChangeArrowheads="1"/>
          </p:cNvPicPr>
          <p:nvPr/>
        </p:nvPicPr>
        <p:blipFill>
          <a:blip r:embed="rId2" cstate="print"/>
          <a:srcRect/>
          <a:stretch>
            <a:fillRect/>
          </a:stretch>
        </p:blipFill>
        <p:spPr bwMode="auto">
          <a:xfrm>
            <a:off x="381000" y="3200400"/>
            <a:ext cx="8229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pared (1)"/>
          <p:cNvPicPr>
            <a:picLocks noChangeAspect="1" noChangeArrowheads="1"/>
          </p:cNvPicPr>
          <p:nvPr/>
        </p:nvPicPr>
        <p:blipFill>
          <a:blip r:embed="rId2" cstate="print"/>
          <a:srcRect/>
          <a:stretch>
            <a:fillRect/>
          </a:stretch>
        </p:blipFill>
        <p:spPr bwMode="auto">
          <a:xfrm>
            <a:off x="0" y="0"/>
            <a:ext cx="9296400" cy="6959600"/>
          </a:xfrm>
          <a:prstGeom prst="rect">
            <a:avLst/>
          </a:prstGeom>
          <a:noFill/>
          <a:ln w="9525">
            <a:noFill/>
            <a:miter lim="800000"/>
            <a:headEnd/>
            <a:tailEnd/>
          </a:ln>
        </p:spPr>
      </p:pic>
      <p:sp>
        <p:nvSpPr>
          <p:cNvPr id="32770" name="Rectangle 4"/>
          <p:cNvSpPr>
            <a:spLocks noChangeArrowheads="1"/>
          </p:cNvSpPr>
          <p:nvPr/>
        </p:nvSpPr>
        <p:spPr bwMode="auto">
          <a:xfrm>
            <a:off x="381000" y="184150"/>
            <a:ext cx="3200400" cy="685800"/>
          </a:xfrm>
          <a:prstGeom prst="rect">
            <a:avLst/>
          </a:prstGeom>
          <a:solidFill>
            <a:srgbClr val="FF3300"/>
          </a:solidFill>
          <a:ln w="9525" algn="ctr">
            <a:noFill/>
            <a:miter lim="800000"/>
            <a:headEnd/>
            <a:tailEnd/>
          </a:ln>
        </p:spPr>
        <p:txBody>
          <a:bodyPr anchor="ctr"/>
          <a:lstStyle/>
          <a:p>
            <a:pPr algn="ctr"/>
            <a:r>
              <a:rPr lang="es-ES_tradnl" sz="2400" b="1" i="1">
                <a:solidFill>
                  <a:schemeClr val="bg1"/>
                </a:solidFill>
              </a:rPr>
              <a:t>DIFICULTADES:</a:t>
            </a:r>
          </a:p>
        </p:txBody>
      </p:sp>
      <p:sp>
        <p:nvSpPr>
          <p:cNvPr id="31758" name="Rectangle 5" descr="Mármol blanco"/>
          <p:cNvSpPr>
            <a:spLocks noChangeArrowheads="1"/>
          </p:cNvSpPr>
          <p:nvPr/>
        </p:nvSpPr>
        <p:spPr bwMode="auto">
          <a:xfrm>
            <a:off x="381000" y="1098550"/>
            <a:ext cx="8458200" cy="457200"/>
          </a:xfrm>
          <a:prstGeom prst="rect">
            <a:avLst/>
          </a:prstGeom>
          <a:solidFill>
            <a:schemeClr val="bg1">
              <a:alpha val="56078"/>
            </a:schemeClr>
          </a:solidFill>
          <a:ln w="57150">
            <a:noFill/>
            <a:miter lim="800000"/>
            <a:headEnd/>
            <a:tailEnd/>
          </a:ln>
        </p:spPr>
        <p:txBody>
          <a:bodyPr>
            <a:spAutoFit/>
          </a:bodyPr>
          <a:lstStyle/>
          <a:p>
            <a:pPr>
              <a:spcBef>
                <a:spcPct val="20000"/>
              </a:spcBef>
            </a:pPr>
            <a:r>
              <a:rPr lang="es-ES_tradnl" sz="2400" b="1">
                <a:solidFill>
                  <a:schemeClr val="tx2"/>
                </a:solidFill>
              </a:rPr>
              <a:t>- FALTA DE INTERÉS POR LA FE</a:t>
            </a:r>
          </a:p>
        </p:txBody>
      </p:sp>
      <p:sp>
        <p:nvSpPr>
          <p:cNvPr id="31760" name="Rectangle 6" descr="Mármol blanco"/>
          <p:cNvSpPr>
            <a:spLocks noChangeArrowheads="1"/>
          </p:cNvSpPr>
          <p:nvPr/>
        </p:nvSpPr>
        <p:spPr bwMode="auto">
          <a:xfrm>
            <a:off x="381000" y="155575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sz="2400" b="1">
                <a:solidFill>
                  <a:schemeClr val="tx2"/>
                </a:solidFill>
              </a:rPr>
              <a:t>- CONSIDERAR LA CATEQUESIS COSA DE NIÑOS</a:t>
            </a:r>
          </a:p>
        </p:txBody>
      </p:sp>
      <p:sp>
        <p:nvSpPr>
          <p:cNvPr id="31761" name="Rectangle 7" descr="Mármol blanco"/>
          <p:cNvSpPr>
            <a:spLocks noChangeArrowheads="1"/>
          </p:cNvSpPr>
          <p:nvPr/>
        </p:nvSpPr>
        <p:spPr bwMode="auto">
          <a:xfrm>
            <a:off x="381000" y="320040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ESCASA ASISTENCIA Y POCA CONTINUIDAD</a:t>
            </a:r>
          </a:p>
        </p:txBody>
      </p:sp>
      <p:sp>
        <p:nvSpPr>
          <p:cNvPr id="31762" name="Rectangle 8" descr="Mármol blanco"/>
          <p:cNvSpPr>
            <a:spLocks noChangeArrowheads="1"/>
          </p:cNvSpPr>
          <p:nvPr/>
        </p:nvSpPr>
        <p:spPr bwMode="auto">
          <a:xfrm>
            <a:off x="381000" y="2012950"/>
            <a:ext cx="8458200" cy="118745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LOS MEJOR DISPUESTOS SE ENCUENTRAN SIN TIEMPO Y ASFIXIADOS CON LOS AGOBIOS DE LA VIDA DIARIA</a:t>
            </a:r>
          </a:p>
        </p:txBody>
      </p:sp>
      <p:sp>
        <p:nvSpPr>
          <p:cNvPr id="31763" name="Rectangle 9" descr="Mármol blanco"/>
          <p:cNvSpPr>
            <a:spLocks noChangeArrowheads="1"/>
          </p:cNvSpPr>
          <p:nvPr/>
        </p:nvSpPr>
        <p:spPr bwMode="auto">
          <a:xfrm>
            <a:off x="381000" y="3657600"/>
            <a:ext cx="8458200" cy="45720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ES DIFICIL SINTONIZAR CON SUS INTERESES</a:t>
            </a:r>
          </a:p>
        </p:txBody>
      </p:sp>
      <p:sp>
        <p:nvSpPr>
          <p:cNvPr id="31764" name="Rectangle 10" descr="Mármol blanco"/>
          <p:cNvSpPr>
            <a:spLocks noChangeArrowheads="1"/>
          </p:cNvSpPr>
          <p:nvPr/>
        </p:nvSpPr>
        <p:spPr bwMode="auto">
          <a:xfrm>
            <a:off x="381000" y="4114800"/>
            <a:ext cx="8458200" cy="895350"/>
          </a:xfrm>
          <a:prstGeom prst="rect">
            <a:avLst/>
          </a:prstGeom>
          <a:solidFill>
            <a:schemeClr val="bg1">
              <a:alpha val="56078"/>
            </a:schemeClr>
          </a:solidFill>
          <a:ln w="57150" algn="ctr">
            <a:noFill/>
            <a:miter lim="800000"/>
            <a:headEnd/>
            <a:tailEnd/>
          </a:ln>
        </p:spPr>
        <p:txBody>
          <a:bodyPr>
            <a:spAutoFit/>
          </a:bodyPr>
          <a:lstStyle/>
          <a:p>
            <a:pPr>
              <a:spcBef>
                <a:spcPct val="20000"/>
              </a:spcBef>
            </a:pPr>
            <a:r>
              <a:rPr lang="es-ES_tradnl" b="1">
                <a:solidFill>
                  <a:schemeClr val="tx2"/>
                </a:solidFill>
              </a:rPr>
              <a:t>-</a:t>
            </a:r>
            <a:r>
              <a:rPr lang="es-ES_tradnl" sz="2400" b="1">
                <a:solidFill>
                  <a:schemeClr val="tx2"/>
                </a:solidFill>
              </a:rPr>
              <a:t> NO SE ENCUENTRA UNA UTILIDAD INMEDIATA </a:t>
            </a:r>
          </a:p>
          <a:p>
            <a:pPr>
              <a:spcBef>
                <a:spcPct val="20000"/>
              </a:spcBef>
            </a:pPr>
            <a:r>
              <a:rPr lang="es-ES_tradnl" sz="2400" b="1">
                <a:solidFill>
                  <a:schemeClr val="tx2"/>
                </a:solidFill>
              </a:rPr>
              <a:t> URGE LO MAS INMEDIATO</a:t>
            </a:r>
          </a:p>
        </p:txBody>
      </p:sp>
      <p:sp>
        <p:nvSpPr>
          <p:cNvPr id="31765" name="Rectangle 16" descr="Mármol blanco"/>
          <p:cNvSpPr>
            <a:spLocks noChangeArrowheads="1"/>
          </p:cNvSpPr>
          <p:nvPr/>
        </p:nvSpPr>
        <p:spPr bwMode="auto">
          <a:xfrm>
            <a:off x="381000" y="4997450"/>
            <a:ext cx="8458200" cy="1187450"/>
          </a:xfrm>
          <a:prstGeom prst="rect">
            <a:avLst/>
          </a:prstGeom>
          <a:solidFill>
            <a:schemeClr val="bg1">
              <a:alpha val="56078"/>
            </a:schemeClr>
          </a:solidFill>
          <a:ln w="57150">
            <a:noFill/>
            <a:miter lim="800000"/>
            <a:headEnd/>
            <a:tailEnd/>
          </a:ln>
        </p:spPr>
        <p:txBody>
          <a:bodyPr>
            <a:spAutoFit/>
          </a:bodyPr>
          <a:lstStyle/>
          <a:p>
            <a:pPr>
              <a:spcBef>
                <a:spcPct val="20000"/>
              </a:spcBef>
            </a:pPr>
            <a:r>
              <a:rPr lang="es-ES_tradnl" b="1">
                <a:solidFill>
                  <a:schemeClr val="tx2"/>
                </a:solidFill>
              </a:rPr>
              <a:t>-</a:t>
            </a:r>
            <a:r>
              <a:rPr lang="es-ES_tradnl"/>
              <a:t> </a:t>
            </a:r>
            <a:r>
              <a:rPr lang="es-ES_tradnl" sz="2400" b="1">
                <a:solidFill>
                  <a:schemeClr val="tx2"/>
                </a:solidFill>
              </a:rPr>
              <a:t>FALTA DE TIEMPO TAMBIEN EN LOS PARROCOS  Y ESCASEZ DE PERSONAS QUE SE SIENTAN PREPARADAS PARA TRABAJAR CON PADRES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1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1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17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317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317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31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31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60" grpId="0" animBg="1"/>
      <p:bldP spid="31761" grpId="0" animBg="1"/>
      <p:bldP spid="31762" grpId="0" animBg="1"/>
      <p:bldP spid="31763" grpId="0" animBg="1"/>
      <p:bldP spid="31764" grpId="0" animBg="1"/>
      <p:bldP spid="317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33400" y="274638"/>
            <a:ext cx="8153400" cy="639762"/>
          </a:xfrm>
          <a:solidFill>
            <a:srgbClr val="CC3300"/>
          </a:solidFill>
        </p:spPr>
        <p:txBody>
          <a:bodyPr/>
          <a:lstStyle/>
          <a:p>
            <a:pPr eaLnBrk="1" hangingPunct="1"/>
            <a:r>
              <a:rPr lang="es-ES_tradnl" sz="4000" b="1" smtClean="0">
                <a:solidFill>
                  <a:schemeClr val="bg1"/>
                </a:solidFill>
              </a:rPr>
              <a:t>ASPECTOS POSITIVOS I</a:t>
            </a:r>
            <a:endParaRPr lang="es-ES_tradnl" sz="4000" smtClean="0">
              <a:solidFill>
                <a:schemeClr val="bg1"/>
              </a:solidFill>
            </a:endParaRPr>
          </a:p>
        </p:txBody>
      </p:sp>
      <p:pic>
        <p:nvPicPr>
          <p:cNvPr id="33794"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3795" name="Rectangle 5"/>
          <p:cNvSpPr>
            <a:spLocks noChangeArrowheads="1"/>
          </p:cNvSpPr>
          <p:nvPr/>
        </p:nvSpPr>
        <p:spPr bwMode="auto">
          <a:xfrm>
            <a:off x="609600" y="1295400"/>
            <a:ext cx="5638800" cy="3140075"/>
          </a:xfrm>
          <a:prstGeom prst="rect">
            <a:avLst/>
          </a:prstGeom>
          <a:noFill/>
          <a:ln w="9525">
            <a:noFill/>
            <a:miter lim="800000"/>
            <a:headEnd/>
            <a:tailEnd/>
          </a:ln>
        </p:spPr>
        <p:txBody>
          <a:bodyPr>
            <a:spAutoFit/>
          </a:bodyPr>
          <a:lstStyle/>
          <a:p>
            <a:endParaRPr lang="es-ES_tradnl" sz="2000" b="1"/>
          </a:p>
          <a:p>
            <a:r>
              <a:rPr lang="es-ES_tradnl" sz="2000" b="1"/>
              <a:t>. CREEMOS QUE LA FE HACE BIEN A LAS PERSONAS, QUE AYUDA A VIVIR</a:t>
            </a:r>
          </a:p>
          <a:p>
            <a:endParaRPr lang="es-ES_tradnl" sz="2000" b="1"/>
          </a:p>
          <a:p>
            <a:endParaRPr lang="es-ES_tradnl" sz="2000" b="1"/>
          </a:p>
          <a:p>
            <a:r>
              <a:rPr lang="es-ES_tradnl" sz="2000" b="1"/>
              <a:t>. LOS PADRES SIGUEN VINIENDO A LA PARROQUIA POR SUS HIJOS, LO QUE INDICA QUE VALORAN AL MENOS ALGUNO DE LOS VALORES DEL CRISTIANISMO.</a:t>
            </a:r>
          </a:p>
          <a:p>
            <a:endParaRPr lang="es-ES_tradnl" sz="2000" b="1"/>
          </a:p>
        </p:txBody>
      </p:sp>
      <p:sp>
        <p:nvSpPr>
          <p:cNvPr id="33796" name="Rectangle 15"/>
          <p:cNvSpPr>
            <a:spLocks noChangeArrowheads="1"/>
          </p:cNvSpPr>
          <p:nvPr/>
        </p:nvSpPr>
        <p:spPr bwMode="auto">
          <a:xfrm>
            <a:off x="533400" y="4708525"/>
            <a:ext cx="8382000" cy="1006475"/>
          </a:xfrm>
          <a:prstGeom prst="rect">
            <a:avLst/>
          </a:prstGeom>
          <a:noFill/>
          <a:ln w="9525">
            <a:noFill/>
            <a:miter lim="800000"/>
            <a:headEnd/>
            <a:tailEnd/>
          </a:ln>
        </p:spPr>
        <p:txBody>
          <a:bodyPr>
            <a:spAutoFit/>
          </a:bodyPr>
          <a:lstStyle/>
          <a:p>
            <a:r>
              <a:rPr lang="es-ES_tradnl" sz="2000" b="1"/>
              <a:t>. EN ESTA ETAPA DE LA VIDA LOS PADRES SON MUY GENEROSOS Y ESTAN BIEN DISPUESTOS PARA SEGUIR SACRIFICÁNDOSE POR SUS HIJOS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1600200"/>
            <a:ext cx="4800600" cy="1825625"/>
          </a:xfrm>
          <a:prstGeom prst="rect">
            <a:avLst/>
          </a:prstGeom>
          <a:noFill/>
          <a:ln w="9525">
            <a:noFill/>
            <a:miter lim="800000"/>
            <a:headEnd/>
            <a:tailEnd/>
          </a:ln>
        </p:spPr>
        <p:txBody>
          <a:bodyPr>
            <a:spAutoFit/>
          </a:bodyPr>
          <a:lstStyle/>
          <a:p>
            <a:r>
              <a:rPr lang="es-ES_tradnl" sz="1900" b="1"/>
              <a:t>PADRES E HIJOS TIENEN EN ESTOS AÑOS UNA GRAN SINTONÍA. DISFRUTAN MUCHO HACIENDO COSAS JUNTOS. POR ESO PRETENDEMOS LLEGAR A LOS PADRES TIRANDO DE LOS HIJOS.</a:t>
            </a:r>
          </a:p>
        </p:txBody>
      </p:sp>
      <p:sp>
        <p:nvSpPr>
          <p:cNvPr id="34818" name="Rectangle 2"/>
          <p:cNvSpPr>
            <a:spLocks noChangeArrowheads="1"/>
          </p:cNvSpPr>
          <p:nvPr/>
        </p:nvSpPr>
        <p:spPr bwMode="auto">
          <a:xfrm>
            <a:off x="533400" y="274638"/>
            <a:ext cx="8153400" cy="639762"/>
          </a:xfrm>
          <a:prstGeom prst="rect">
            <a:avLst/>
          </a:prstGeom>
          <a:solidFill>
            <a:srgbClr val="CC3300"/>
          </a:solidFill>
          <a:ln w="9525">
            <a:noFill/>
            <a:miter lim="800000"/>
            <a:headEnd/>
            <a:tailEnd/>
          </a:ln>
        </p:spPr>
        <p:txBody>
          <a:bodyPr anchor="ctr"/>
          <a:lstStyle/>
          <a:p>
            <a:pPr algn="ctr"/>
            <a:r>
              <a:rPr lang="es-ES_tradnl" sz="4000" b="1">
                <a:solidFill>
                  <a:schemeClr val="bg1"/>
                </a:solidFill>
              </a:rPr>
              <a:t>ASPECTOS POSITIVOS II</a:t>
            </a:r>
            <a:endParaRPr lang="es-ES_tradnl" sz="4000">
              <a:solidFill>
                <a:schemeClr val="bg1"/>
              </a:solidFill>
            </a:endParaRPr>
          </a:p>
        </p:txBody>
      </p:sp>
      <p:pic>
        <p:nvPicPr>
          <p:cNvPr id="34819"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4820" name="Rectangle 7"/>
          <p:cNvSpPr>
            <a:spLocks noChangeArrowheads="1"/>
          </p:cNvSpPr>
          <p:nvPr/>
        </p:nvSpPr>
        <p:spPr bwMode="auto">
          <a:xfrm>
            <a:off x="685800" y="4102100"/>
            <a:ext cx="7924800" cy="1536700"/>
          </a:xfrm>
          <a:prstGeom prst="rect">
            <a:avLst/>
          </a:prstGeom>
          <a:noFill/>
          <a:ln w="9525">
            <a:noFill/>
            <a:miter lim="800000"/>
            <a:headEnd/>
            <a:tailEnd/>
          </a:ln>
        </p:spPr>
        <p:txBody>
          <a:bodyPr>
            <a:spAutoFit/>
          </a:bodyPr>
          <a:lstStyle/>
          <a:p>
            <a:r>
              <a:rPr lang="es-ES_tradnl" sz="1900" b="1"/>
              <a:t>EN LAS CELEBRACIONES PADRES E HIJOS CONECTAN MUY BIEN</a:t>
            </a:r>
          </a:p>
          <a:p>
            <a:endParaRPr lang="es-ES_tradnl" sz="1900" b="1"/>
          </a:p>
          <a:p>
            <a:r>
              <a:rPr lang="es-ES_tradnl" sz="1900" b="1"/>
              <a:t>ES NECESARIO QUE LA FE DE LOS PADRES SE REAVIVE PARA QUE LA SIEMBRA EN LOS HIJOS PRODUZCA FRUTOS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114800" y="1030288"/>
            <a:ext cx="5029200" cy="762000"/>
          </a:xfrm>
        </p:spPr>
        <p:txBody>
          <a:bodyPr/>
          <a:lstStyle/>
          <a:p>
            <a:pPr eaLnBrk="1" hangingPunct="1"/>
            <a:r>
              <a:rPr lang="es-ES_tradnl" b="1" smtClean="0"/>
              <a:t>JUAN PABLO II</a:t>
            </a:r>
          </a:p>
        </p:txBody>
      </p:sp>
      <p:sp>
        <p:nvSpPr>
          <p:cNvPr id="16386" name="Rectangle 3"/>
          <p:cNvSpPr>
            <a:spLocks noGrp="1" noChangeArrowheads="1"/>
          </p:cNvSpPr>
          <p:nvPr>
            <p:ph type="body" idx="1"/>
          </p:nvPr>
        </p:nvSpPr>
        <p:spPr>
          <a:xfrm>
            <a:off x="4038600" y="2173288"/>
            <a:ext cx="4495800" cy="569912"/>
          </a:xfrm>
          <a:solidFill>
            <a:schemeClr val="accent2"/>
          </a:solidFill>
        </p:spPr>
        <p:txBody>
          <a:bodyPr/>
          <a:lstStyle/>
          <a:p>
            <a:pPr eaLnBrk="1" hangingPunct="1"/>
            <a:r>
              <a:rPr lang="es-ES_tradnl" sz="2400" b="1" smtClean="0">
                <a:solidFill>
                  <a:schemeClr val="bg1"/>
                </a:solidFill>
              </a:rPr>
              <a:t>NUEVA EVANGELIZACIÓN</a:t>
            </a:r>
          </a:p>
        </p:txBody>
      </p:sp>
      <p:sp>
        <p:nvSpPr>
          <p:cNvPr id="16387" name="Rectangle 5"/>
          <p:cNvSpPr>
            <a:spLocks noChangeArrowheads="1"/>
          </p:cNvSpPr>
          <p:nvPr/>
        </p:nvSpPr>
        <p:spPr bwMode="auto">
          <a:xfrm>
            <a:off x="3276600" y="3255963"/>
            <a:ext cx="5715000" cy="3013075"/>
          </a:xfrm>
          <a:prstGeom prst="rect">
            <a:avLst/>
          </a:prstGeom>
          <a:noFill/>
          <a:ln w="9525">
            <a:noFill/>
            <a:miter lim="800000"/>
            <a:headEnd/>
            <a:tailEnd/>
          </a:ln>
        </p:spPr>
        <p:txBody>
          <a:bodyPr anchor="ctr">
            <a:spAutoFit/>
          </a:bodyPr>
          <a:lstStyle/>
          <a:p>
            <a:pPr algn="r"/>
            <a:r>
              <a:rPr lang="es-ES_tradnl" sz="2400">
                <a:solidFill>
                  <a:schemeClr val="accent2"/>
                </a:solidFill>
              </a:rPr>
              <a:t>             “</a:t>
            </a:r>
            <a:r>
              <a:rPr lang="es-ES_tradnl" sz="2400" b="1">
                <a:solidFill>
                  <a:schemeClr val="accent2"/>
                </a:solidFill>
              </a:rPr>
              <a:t>Nueva en su ardor, en sus métodos, en su expresión».</a:t>
            </a:r>
          </a:p>
          <a:p>
            <a:r>
              <a:rPr lang="es-ES_tradnl" sz="2400"/>
              <a:t>Cambian los interlocutores y también el tiempo, y el Papa se dirige a la Iglesia  en Europa con una llamada muy similar, al afirmar que emerge </a:t>
            </a:r>
          </a:p>
          <a:p>
            <a:pPr algn="r"/>
            <a:r>
              <a:rPr lang="es-ES_tradnl" sz="2400" b="1">
                <a:solidFill>
                  <a:schemeClr val="accent2"/>
                </a:solidFill>
              </a:rPr>
              <a:t>              «la urgencia y la necesidad de la “nueva evangelización” </a:t>
            </a:r>
          </a:p>
        </p:txBody>
      </p:sp>
      <p:pic>
        <p:nvPicPr>
          <p:cNvPr id="16388" name="Picture 6" descr="Juan Pablo II"/>
          <p:cNvPicPr>
            <a:picLocks noChangeAspect="1" noChangeArrowheads="1"/>
          </p:cNvPicPr>
          <p:nvPr/>
        </p:nvPicPr>
        <p:blipFill>
          <a:blip r:embed="rId2" cstate="print"/>
          <a:srcRect/>
          <a:stretch>
            <a:fillRect/>
          </a:stretch>
        </p:blipFill>
        <p:spPr bwMode="auto">
          <a:xfrm>
            <a:off x="0" y="0"/>
            <a:ext cx="2971800" cy="6858000"/>
          </a:xfrm>
          <a:prstGeom prst="rect">
            <a:avLst/>
          </a:prstGeom>
          <a:noFill/>
          <a:ln w="9525">
            <a:noFill/>
            <a:miter lim="800000"/>
            <a:headEnd/>
            <a:tailEnd/>
          </a:ln>
        </p:spPr>
      </p:pic>
      <p:sp>
        <p:nvSpPr>
          <p:cNvPr id="16389" name="Rectangle 2"/>
          <p:cNvSpPr>
            <a:spLocks noChangeArrowheads="1"/>
          </p:cNvSpPr>
          <p:nvPr/>
        </p:nvSpPr>
        <p:spPr bwMode="auto">
          <a:xfrm>
            <a:off x="3886200" y="152400"/>
            <a:ext cx="5029200" cy="533400"/>
          </a:xfrm>
          <a:prstGeom prst="rect">
            <a:avLst/>
          </a:prstGeom>
          <a:solidFill>
            <a:srgbClr val="CC3300"/>
          </a:solidFill>
          <a:ln w="9525">
            <a:noFill/>
            <a:miter lim="800000"/>
            <a:headEnd/>
            <a:tailEnd/>
          </a:ln>
        </p:spPr>
        <p:txBody>
          <a:bodyPr anchor="ctr"/>
          <a:lstStyle/>
          <a:p>
            <a:pPr algn="ctr"/>
            <a:r>
              <a:rPr lang="es-ES_tradnl" sz="3200" b="1">
                <a:solidFill>
                  <a:schemeClr val="bg1"/>
                </a:solidFill>
              </a:rPr>
              <a:t>UN POCO DE  HISTORIA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533400" y="274638"/>
            <a:ext cx="8153400" cy="639762"/>
          </a:xfrm>
          <a:prstGeom prst="rect">
            <a:avLst/>
          </a:prstGeom>
          <a:solidFill>
            <a:srgbClr val="CC3300"/>
          </a:solidFill>
          <a:ln w="9525">
            <a:noFill/>
            <a:miter lim="800000"/>
            <a:headEnd/>
            <a:tailEnd/>
          </a:ln>
        </p:spPr>
        <p:txBody>
          <a:bodyPr anchor="ctr"/>
          <a:lstStyle/>
          <a:p>
            <a:pPr algn="ctr"/>
            <a:r>
              <a:rPr lang="es-ES_tradnl" sz="4000" b="1">
                <a:solidFill>
                  <a:schemeClr val="bg1"/>
                </a:solidFill>
              </a:rPr>
              <a:t>ASPECTOS POSITIVOS III</a:t>
            </a:r>
            <a:endParaRPr lang="es-ES_tradnl" sz="4000">
              <a:solidFill>
                <a:schemeClr val="bg1"/>
              </a:solidFill>
            </a:endParaRPr>
          </a:p>
        </p:txBody>
      </p:sp>
      <p:pic>
        <p:nvPicPr>
          <p:cNvPr id="35842" name="Picture 4" descr="Pentecostes-fano"/>
          <p:cNvPicPr>
            <a:picLocks noChangeAspect="1" noChangeArrowheads="1"/>
          </p:cNvPicPr>
          <p:nvPr/>
        </p:nvPicPr>
        <p:blipFill>
          <a:blip r:embed="rId2" cstate="print"/>
          <a:srcRect/>
          <a:stretch>
            <a:fillRect/>
          </a:stretch>
        </p:blipFill>
        <p:spPr bwMode="auto">
          <a:xfrm>
            <a:off x="6172200" y="990600"/>
            <a:ext cx="2514600" cy="2139950"/>
          </a:xfrm>
          <a:prstGeom prst="rect">
            <a:avLst/>
          </a:prstGeom>
          <a:noFill/>
          <a:ln w="9525">
            <a:noFill/>
            <a:miter lim="800000"/>
            <a:headEnd/>
            <a:tailEnd/>
          </a:ln>
        </p:spPr>
      </p:pic>
      <p:sp>
        <p:nvSpPr>
          <p:cNvPr id="35843" name="Rectangle 6"/>
          <p:cNvSpPr>
            <a:spLocks noChangeArrowheads="1"/>
          </p:cNvSpPr>
          <p:nvPr/>
        </p:nvSpPr>
        <p:spPr bwMode="auto">
          <a:xfrm>
            <a:off x="228600" y="1066800"/>
            <a:ext cx="5867400" cy="2530475"/>
          </a:xfrm>
          <a:prstGeom prst="rect">
            <a:avLst/>
          </a:prstGeom>
          <a:noFill/>
          <a:ln w="9525">
            <a:noFill/>
            <a:miter lim="800000"/>
            <a:headEnd/>
            <a:tailEnd/>
          </a:ln>
        </p:spPr>
        <p:txBody>
          <a:bodyPr>
            <a:spAutoFit/>
          </a:bodyPr>
          <a:lstStyle/>
          <a:p>
            <a:endParaRPr lang="es-ES_tradnl" sz="2000" b="1"/>
          </a:p>
          <a:p>
            <a:r>
              <a:rPr lang="es-ES_tradnl" sz="2000" b="1"/>
              <a:t>. LA FAMILIA SIGUE SIENDO UNA ESTRUCTURA BASICA DE INICIACION CRISTIANA.</a:t>
            </a:r>
          </a:p>
          <a:p>
            <a:endParaRPr lang="es-ES_tradnl" sz="2000" b="1"/>
          </a:p>
          <a:p>
            <a:r>
              <a:rPr lang="es-ES_tradnl" sz="2000" b="1"/>
              <a:t>. LA MISMA  VIDA DE FAMILIA SE HACE ITINERARIO DE FE. APROVECHADO LOS ACONTECIMIENTOS DE CADA DIA</a:t>
            </a:r>
          </a:p>
        </p:txBody>
      </p:sp>
      <p:sp>
        <p:nvSpPr>
          <p:cNvPr id="35844" name="Rectangle 7"/>
          <p:cNvSpPr>
            <a:spLocks noChangeArrowheads="1"/>
          </p:cNvSpPr>
          <p:nvPr/>
        </p:nvSpPr>
        <p:spPr bwMode="auto">
          <a:xfrm>
            <a:off x="228600" y="3886200"/>
            <a:ext cx="8534400" cy="1920875"/>
          </a:xfrm>
          <a:prstGeom prst="rect">
            <a:avLst/>
          </a:prstGeom>
          <a:noFill/>
          <a:ln w="9525">
            <a:noFill/>
            <a:miter lim="800000"/>
            <a:headEnd/>
            <a:tailEnd/>
          </a:ln>
        </p:spPr>
        <p:txBody>
          <a:bodyPr>
            <a:spAutoFit/>
          </a:bodyPr>
          <a:lstStyle/>
          <a:p>
            <a:r>
              <a:rPr lang="es-ES_tradnl" sz="2000" b="1"/>
              <a:t>. LOS ENCUENTROS FACILITAN UNA CIERTA AMISTAD ENTRE PADRES Y GUIAS, AMISTAD QUE PROPICIA EL DIALOGO PERSONAL</a:t>
            </a:r>
          </a:p>
          <a:p>
            <a:endParaRPr lang="es-ES_tradnl" sz="2000" b="1"/>
          </a:p>
          <a:p>
            <a:r>
              <a:rPr lang="es-ES_tradnl" sz="2000" b="1"/>
              <a:t>. CREEMOS QUE TODO ESTO ES VERDAD Y QUE HAY QUE APROVECHARLO.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3 Título"/>
          <p:cNvSpPr>
            <a:spLocks noGrp="1"/>
          </p:cNvSpPr>
          <p:nvPr>
            <p:ph type="ctrTitle"/>
          </p:nvPr>
        </p:nvSpPr>
        <p:spPr>
          <a:xfrm>
            <a:off x="684213" y="549275"/>
            <a:ext cx="7772400" cy="1470025"/>
          </a:xfrm>
        </p:spPr>
        <p:txBody>
          <a:bodyPr/>
          <a:lstStyle/>
          <a:p>
            <a:pPr eaLnBrk="1" hangingPunct="1"/>
            <a:r>
              <a:rPr lang="es-ES" smtClean="0"/>
              <a:t>TALLER DEL ITINERARIO 6A</a:t>
            </a:r>
          </a:p>
        </p:txBody>
      </p:sp>
      <p:sp>
        <p:nvSpPr>
          <p:cNvPr id="36866" name="4 Subtítulo"/>
          <p:cNvSpPr>
            <a:spLocks noGrp="1"/>
          </p:cNvSpPr>
          <p:nvPr>
            <p:ph type="subTitle" idx="1"/>
          </p:nvPr>
        </p:nvSpPr>
        <p:spPr>
          <a:xfrm>
            <a:off x="1476375" y="1989138"/>
            <a:ext cx="6400800" cy="1752600"/>
          </a:xfrm>
        </p:spPr>
        <p:txBody>
          <a:bodyPr/>
          <a:lstStyle/>
          <a:p>
            <a:pPr eaLnBrk="1" hangingPunct="1"/>
            <a:r>
              <a:rPr lang="es-ES" smtClean="0"/>
              <a:t>MATERIALES DEL PROYECTO</a:t>
            </a:r>
          </a:p>
        </p:txBody>
      </p:sp>
      <p:pic>
        <p:nvPicPr>
          <p:cNvPr id="36867" name="Picture 2" descr="61379_436654702461_92187362461_5425706_3720129_n"/>
          <p:cNvPicPr>
            <a:picLocks noChangeAspect="1" noChangeArrowheads="1"/>
          </p:cNvPicPr>
          <p:nvPr/>
        </p:nvPicPr>
        <p:blipFill>
          <a:blip r:embed="rId2" cstate="print"/>
          <a:srcRect/>
          <a:stretch>
            <a:fillRect/>
          </a:stretch>
        </p:blipFill>
        <p:spPr bwMode="auto">
          <a:xfrm>
            <a:off x="1295400" y="2625725"/>
            <a:ext cx="7467600" cy="39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solidFill>
            <a:srgbClr val="CC3300"/>
          </a:solidFill>
        </p:spPr>
        <p:txBody>
          <a:bodyPr/>
          <a:lstStyle/>
          <a:p>
            <a:pPr eaLnBrk="1" hangingPunct="1"/>
            <a:r>
              <a:rPr lang="es-ES" sz="3200" b="1" smtClean="0">
                <a:solidFill>
                  <a:schemeClr val="bg1"/>
                </a:solidFill>
              </a:rPr>
              <a:t>FORMAR Y CELEBRAR: DOS CARAS DE UNA MISMA MONEDA</a:t>
            </a:r>
          </a:p>
        </p:txBody>
      </p:sp>
      <p:sp>
        <p:nvSpPr>
          <p:cNvPr id="37890" name="2 Marcador de contenido"/>
          <p:cNvSpPr>
            <a:spLocks noGrp="1"/>
          </p:cNvSpPr>
          <p:nvPr>
            <p:ph idx="1"/>
          </p:nvPr>
        </p:nvSpPr>
        <p:spPr/>
        <p:txBody>
          <a:bodyPr/>
          <a:lstStyle/>
          <a:p>
            <a:pPr eaLnBrk="1" hangingPunct="1">
              <a:buFontTx/>
              <a:buNone/>
            </a:pPr>
            <a:r>
              <a:rPr lang="es-ES" sz="3600" b="1" smtClean="0"/>
              <a:t>Dos tipos de encuentros:</a:t>
            </a:r>
          </a:p>
          <a:p>
            <a:pPr eaLnBrk="1" hangingPunct="1">
              <a:buFontTx/>
              <a:buNone/>
            </a:pPr>
            <a:endParaRPr lang="es-ES" b="1" smtClean="0"/>
          </a:p>
        </p:txBody>
      </p:sp>
      <p:sp>
        <p:nvSpPr>
          <p:cNvPr id="37891" name="Rectangle 4"/>
          <p:cNvSpPr>
            <a:spLocks noChangeArrowheads="1"/>
          </p:cNvSpPr>
          <p:nvPr/>
        </p:nvSpPr>
        <p:spPr bwMode="auto">
          <a:xfrm>
            <a:off x="533400" y="2667000"/>
            <a:ext cx="7772400" cy="1554163"/>
          </a:xfrm>
          <a:prstGeom prst="rect">
            <a:avLst/>
          </a:prstGeom>
          <a:noFill/>
          <a:ln w="9525">
            <a:noFill/>
            <a:miter lim="800000"/>
            <a:headEnd/>
            <a:tailEnd/>
          </a:ln>
        </p:spPr>
        <p:txBody>
          <a:bodyPr>
            <a:spAutoFit/>
          </a:bodyPr>
          <a:lstStyle/>
          <a:p>
            <a:pPr marL="342900" indent="-342900" algn="ctr"/>
            <a:r>
              <a:rPr lang="es-ES" sz="3200" b="1" u="sng">
                <a:solidFill>
                  <a:srgbClr val="FF0000"/>
                </a:solidFill>
              </a:rPr>
              <a:t>Formativo.</a:t>
            </a:r>
            <a:r>
              <a:rPr lang="es-ES" sz="3200" b="1">
                <a:solidFill>
                  <a:srgbClr val="FF0000"/>
                </a:solidFill>
              </a:rPr>
              <a:t> </a:t>
            </a:r>
          </a:p>
          <a:p>
            <a:pPr marL="342900" indent="-342900"/>
            <a:r>
              <a:rPr lang="es-ES" sz="3200" b="1"/>
              <a:t>No sólo acompañar a los hijos, sino redescubrir la propia fe</a:t>
            </a:r>
          </a:p>
        </p:txBody>
      </p:sp>
      <p:sp>
        <p:nvSpPr>
          <p:cNvPr id="37892" name="Rectangle 5"/>
          <p:cNvSpPr>
            <a:spLocks noChangeArrowheads="1"/>
          </p:cNvSpPr>
          <p:nvPr/>
        </p:nvSpPr>
        <p:spPr bwMode="auto">
          <a:xfrm>
            <a:off x="457200" y="4800600"/>
            <a:ext cx="8458200" cy="1311275"/>
          </a:xfrm>
          <a:prstGeom prst="rect">
            <a:avLst/>
          </a:prstGeom>
          <a:noFill/>
          <a:ln w="9525">
            <a:noFill/>
            <a:miter lim="800000"/>
            <a:headEnd/>
            <a:tailEnd/>
          </a:ln>
        </p:spPr>
        <p:txBody>
          <a:bodyPr>
            <a:spAutoFit/>
          </a:bodyPr>
          <a:lstStyle/>
          <a:p>
            <a:pPr algn="ctr">
              <a:spcBef>
                <a:spcPct val="50000"/>
              </a:spcBef>
            </a:pPr>
            <a:r>
              <a:rPr lang="es-ES" sz="3200" b="1" u="sng">
                <a:solidFill>
                  <a:srgbClr val="FF0000"/>
                </a:solidFill>
              </a:rPr>
              <a:t>Celebrativo.</a:t>
            </a:r>
            <a:r>
              <a:rPr lang="es-ES" sz="3200" b="1">
                <a:solidFill>
                  <a:srgbClr val="FF0000"/>
                </a:solidFill>
              </a:rPr>
              <a:t> </a:t>
            </a:r>
          </a:p>
          <a:p>
            <a:pPr>
              <a:spcBef>
                <a:spcPct val="50000"/>
              </a:spcBef>
            </a:pPr>
            <a:r>
              <a:rPr lang="es-ES" sz="3200" b="1"/>
              <a:t>Compartir la fe, experimentar la alegría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395288" y="260350"/>
            <a:ext cx="8353425" cy="1296988"/>
          </a:xfrm>
          <a:solidFill>
            <a:srgbClr val="CC3300"/>
          </a:solidFill>
        </p:spPr>
        <p:txBody>
          <a:bodyPr/>
          <a:lstStyle/>
          <a:p>
            <a:pPr eaLnBrk="1" hangingPunct="1"/>
            <a:r>
              <a:rPr lang="es-ES" sz="3200" b="1" smtClean="0">
                <a:solidFill>
                  <a:schemeClr val="bg1"/>
                </a:solidFill>
              </a:rPr>
              <a:t/>
            </a:r>
            <a:br>
              <a:rPr lang="es-ES" sz="3200" b="1" smtClean="0">
                <a:solidFill>
                  <a:schemeClr val="bg1"/>
                </a:solidFill>
              </a:rPr>
            </a:br>
            <a:r>
              <a:rPr lang="es-ES" sz="3200" b="1" smtClean="0">
                <a:solidFill>
                  <a:schemeClr val="bg1"/>
                </a:solidFill>
              </a:rPr>
              <a:t>Temporización de encuentros y celebraciones para el primer curso  </a:t>
            </a:r>
            <a:br>
              <a:rPr lang="es-ES" sz="3200" b="1" smtClean="0">
                <a:solidFill>
                  <a:schemeClr val="bg1"/>
                </a:solidFill>
              </a:rPr>
            </a:br>
            <a:endParaRPr lang="es-ES" sz="3200" b="1" smtClean="0">
              <a:solidFill>
                <a:schemeClr val="bg1"/>
              </a:solidFill>
            </a:endParaRPr>
          </a:p>
        </p:txBody>
      </p:sp>
      <p:graphicFrame>
        <p:nvGraphicFramePr>
          <p:cNvPr id="5" name="4 Marcador de contenido"/>
          <p:cNvGraphicFramePr>
            <a:graphicFrameLocks noGrp="1"/>
          </p:cNvGraphicFramePr>
          <p:nvPr>
            <p:ph idx="1"/>
          </p:nvPr>
        </p:nvGraphicFramePr>
        <p:xfrm>
          <a:off x="457200" y="1676400"/>
          <a:ext cx="8229600" cy="4800603"/>
        </p:xfrm>
        <a:graphic>
          <a:graphicData uri="http://schemas.openxmlformats.org/drawingml/2006/table">
            <a:tbl>
              <a:tblPr/>
              <a:tblGrid>
                <a:gridCol w="2743200"/>
                <a:gridCol w="2743200"/>
                <a:gridCol w="2743200"/>
              </a:tblGrid>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ENCUENTRO 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CELEBRACIÓN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SUGERIDO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Arial" charset="0"/>
                        </a:rPr>
                        <a:t>TEMA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Encuentro 1º y breve –cele.</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Octubre</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La alegría de ser cristianos</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49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Encuentro 2º</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Noviembre</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Dios es nuestro Padre</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78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2ª</a:t>
                      </a:r>
                      <a:endParaRPr kumimoji="0" lang="es-E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Diciembre</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Hacer sitio a Dios en nuestro hogar</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Encuentro 3º</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Enero</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Jesucristo, el Hijo de Dios, uno de los nuestros</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49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3ª</a:t>
                      </a:r>
                      <a:endParaRPr kumimoji="0" lang="es-E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Febrero</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Acoger a Dios que nos habla</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Encuentro 4º</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Marzo</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Calibri" pitchFamily="34" charset="0"/>
                          <a:cs typeface="Times New Roman" pitchFamily="18" charset="0"/>
                        </a:rPr>
                        <a:t>Jesucristo entrega su vida por amor</a:t>
                      </a:r>
                      <a:endParaRPr kumimoji="0" lang="es-ES" sz="11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365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4ª</a:t>
                      </a:r>
                      <a:endParaRPr kumimoji="0" lang="es-E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Abril</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Jesucristo sigue vivo ¡Aleluya!</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6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ea typeface="Calibri" pitchFamily="34" charset="0"/>
                          <a:cs typeface="Times New Roman" pitchFamily="18" charset="0"/>
                        </a:rPr>
                        <a:t>Celebración 5ª</a:t>
                      </a:r>
                      <a:endParaRPr kumimoji="0" lang="es-E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Mayo</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Calibri" pitchFamily="34" charset="0"/>
                          <a:cs typeface="Times New Roman" pitchFamily="18" charset="0"/>
                        </a:rPr>
                        <a:t>La Virgen María, madre y modelo</a:t>
                      </a:r>
                      <a:endParaRPr kumimoji="0" lang="es-E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idx="4294967295"/>
          </p:nvPr>
        </p:nvSpPr>
        <p:spPr>
          <a:solidFill>
            <a:srgbClr val="CC3300"/>
          </a:solidFill>
        </p:spPr>
        <p:txBody>
          <a:bodyPr/>
          <a:lstStyle/>
          <a:p>
            <a:pPr eaLnBrk="1" hangingPunct="1"/>
            <a:r>
              <a:rPr lang="es-ES" sz="3200" b="1" smtClean="0">
                <a:solidFill>
                  <a:schemeClr val="bg1"/>
                </a:solidFill>
              </a:rPr>
              <a:t>ESTRUCTURA INTERNA DE ENCUENTROS FORMATIVOS</a:t>
            </a:r>
          </a:p>
        </p:txBody>
      </p:sp>
      <p:sp>
        <p:nvSpPr>
          <p:cNvPr id="39938" name="Rectangle 3"/>
          <p:cNvSpPr>
            <a:spLocks noChangeArrowheads="1"/>
          </p:cNvSpPr>
          <p:nvPr/>
        </p:nvSpPr>
        <p:spPr bwMode="auto">
          <a:xfrm>
            <a:off x="457200" y="6162675"/>
            <a:ext cx="8229600" cy="457200"/>
          </a:xfrm>
          <a:prstGeom prst="rect">
            <a:avLst/>
          </a:prstGeom>
          <a:noFill/>
          <a:ln w="9525">
            <a:noFill/>
            <a:miter lim="800000"/>
            <a:headEnd/>
            <a:tailEnd/>
          </a:ln>
        </p:spPr>
        <p:txBody>
          <a:bodyPr>
            <a:spAutoFit/>
          </a:bodyPr>
          <a:lstStyle/>
          <a:p>
            <a:r>
              <a:rPr lang="es-ES" sz="2400" b="1"/>
              <a:t>7. Entrega de una hoja para seguir reflexionando</a:t>
            </a:r>
            <a:endParaRPr lang="es-ES_tradnl" sz="2400" b="1"/>
          </a:p>
        </p:txBody>
      </p:sp>
      <p:sp>
        <p:nvSpPr>
          <p:cNvPr id="39939" name="Rectangle 4"/>
          <p:cNvSpPr>
            <a:spLocks noChangeArrowheads="1"/>
          </p:cNvSpPr>
          <p:nvPr/>
        </p:nvSpPr>
        <p:spPr bwMode="auto">
          <a:xfrm>
            <a:off x="457200" y="5410200"/>
            <a:ext cx="8229600" cy="457200"/>
          </a:xfrm>
          <a:prstGeom prst="rect">
            <a:avLst/>
          </a:prstGeom>
          <a:noFill/>
          <a:ln w="9525">
            <a:noFill/>
            <a:miter lim="800000"/>
            <a:headEnd/>
            <a:tailEnd/>
          </a:ln>
        </p:spPr>
        <p:txBody>
          <a:bodyPr>
            <a:spAutoFit/>
          </a:bodyPr>
          <a:lstStyle/>
          <a:p>
            <a:pPr eaLnBrk="0" hangingPunct="0">
              <a:spcBef>
                <a:spcPct val="20000"/>
              </a:spcBef>
            </a:pPr>
            <a:r>
              <a:rPr lang="es-ES" sz="2400" b="1"/>
              <a:t>6. Oración final</a:t>
            </a:r>
          </a:p>
        </p:txBody>
      </p:sp>
      <p:sp>
        <p:nvSpPr>
          <p:cNvPr id="39940" name="Rectangle 5"/>
          <p:cNvSpPr>
            <a:spLocks noChangeArrowheads="1"/>
          </p:cNvSpPr>
          <p:nvPr/>
        </p:nvSpPr>
        <p:spPr bwMode="auto">
          <a:xfrm>
            <a:off x="457200" y="4714875"/>
            <a:ext cx="8229600" cy="457200"/>
          </a:xfrm>
          <a:prstGeom prst="rect">
            <a:avLst/>
          </a:prstGeom>
          <a:noFill/>
          <a:ln w="9525">
            <a:noFill/>
            <a:miter lim="800000"/>
            <a:headEnd/>
            <a:tailEnd/>
          </a:ln>
        </p:spPr>
        <p:txBody>
          <a:bodyPr>
            <a:spAutoFit/>
          </a:bodyPr>
          <a:lstStyle/>
          <a:p>
            <a:r>
              <a:rPr lang="es-ES" sz="2400" b="1"/>
              <a:t>5. Pequeño compromiso para hacer en familia</a:t>
            </a:r>
            <a:endParaRPr lang="es-ES_tradnl" sz="2400" b="1"/>
          </a:p>
        </p:txBody>
      </p:sp>
      <p:sp>
        <p:nvSpPr>
          <p:cNvPr id="39941" name="Rectangle 6"/>
          <p:cNvSpPr>
            <a:spLocks noChangeArrowheads="1"/>
          </p:cNvSpPr>
          <p:nvPr/>
        </p:nvSpPr>
        <p:spPr bwMode="auto">
          <a:xfrm>
            <a:off x="457200" y="3663950"/>
            <a:ext cx="8229600" cy="822325"/>
          </a:xfrm>
          <a:prstGeom prst="rect">
            <a:avLst/>
          </a:prstGeom>
          <a:noFill/>
          <a:ln w="9525">
            <a:noFill/>
            <a:miter lim="800000"/>
            <a:headEnd/>
            <a:tailEnd/>
          </a:ln>
        </p:spPr>
        <p:txBody>
          <a:bodyPr>
            <a:spAutoFit/>
          </a:bodyPr>
          <a:lstStyle/>
          <a:p>
            <a:pPr eaLnBrk="0" hangingPunct="0">
              <a:spcBef>
                <a:spcPct val="20000"/>
              </a:spcBef>
            </a:pPr>
            <a:r>
              <a:rPr lang="es-ES" sz="2400" b="1"/>
              <a:t>4. Momento para la interpelación y asimilación personal</a:t>
            </a:r>
            <a:r>
              <a:rPr lang="es-ES" sz="2400"/>
              <a:t> </a:t>
            </a:r>
          </a:p>
        </p:txBody>
      </p:sp>
      <p:sp>
        <p:nvSpPr>
          <p:cNvPr id="39942" name="Rectangle 7"/>
          <p:cNvSpPr>
            <a:spLocks noChangeArrowheads="1"/>
          </p:cNvSpPr>
          <p:nvPr/>
        </p:nvSpPr>
        <p:spPr bwMode="auto">
          <a:xfrm>
            <a:off x="457200" y="2886075"/>
            <a:ext cx="8229600" cy="457200"/>
          </a:xfrm>
          <a:prstGeom prst="rect">
            <a:avLst/>
          </a:prstGeom>
          <a:noFill/>
          <a:ln w="9525">
            <a:noFill/>
            <a:miter lim="800000"/>
            <a:headEnd/>
            <a:tailEnd/>
          </a:ln>
        </p:spPr>
        <p:txBody>
          <a:bodyPr>
            <a:spAutoFit/>
          </a:bodyPr>
          <a:lstStyle/>
          <a:p>
            <a:r>
              <a:rPr lang="es-ES" sz="2400" b="1"/>
              <a:t>3. Sugerencias a partir de un texto bíblico significativo</a:t>
            </a:r>
            <a:endParaRPr lang="es-ES_tradnl" sz="2400" b="1"/>
          </a:p>
        </p:txBody>
      </p:sp>
      <p:sp>
        <p:nvSpPr>
          <p:cNvPr id="39943" name="Rectangle 8"/>
          <p:cNvSpPr>
            <a:spLocks noChangeArrowheads="1"/>
          </p:cNvSpPr>
          <p:nvPr/>
        </p:nvSpPr>
        <p:spPr bwMode="auto">
          <a:xfrm>
            <a:off x="457200" y="2200275"/>
            <a:ext cx="8229600" cy="457200"/>
          </a:xfrm>
          <a:prstGeom prst="rect">
            <a:avLst/>
          </a:prstGeom>
          <a:noFill/>
          <a:ln w="9525">
            <a:noFill/>
            <a:miter lim="800000"/>
            <a:headEnd/>
            <a:tailEnd/>
          </a:ln>
        </p:spPr>
        <p:txBody>
          <a:bodyPr>
            <a:spAutoFit/>
          </a:bodyPr>
          <a:lstStyle/>
          <a:p>
            <a:pPr eaLnBrk="0" hangingPunct="0">
              <a:spcBef>
                <a:spcPct val="20000"/>
              </a:spcBef>
            </a:pPr>
            <a:r>
              <a:rPr lang="es-ES" sz="2400" b="1"/>
              <a:t>2. Exposición testimonial del tema por parte del guía</a:t>
            </a:r>
            <a:r>
              <a:rPr lang="es-ES" sz="2400"/>
              <a:t> </a:t>
            </a:r>
          </a:p>
        </p:txBody>
      </p:sp>
      <p:sp>
        <p:nvSpPr>
          <p:cNvPr id="39944" name="Rectangle 9"/>
          <p:cNvSpPr>
            <a:spLocks noChangeArrowheads="1"/>
          </p:cNvSpPr>
          <p:nvPr/>
        </p:nvSpPr>
        <p:spPr bwMode="auto">
          <a:xfrm>
            <a:off x="457200" y="1524000"/>
            <a:ext cx="8229600" cy="457200"/>
          </a:xfrm>
          <a:prstGeom prst="rect">
            <a:avLst/>
          </a:prstGeom>
          <a:noFill/>
          <a:ln w="9525">
            <a:noFill/>
            <a:miter lim="800000"/>
            <a:headEnd/>
            <a:tailEnd/>
          </a:ln>
        </p:spPr>
        <p:txBody>
          <a:bodyPr>
            <a:spAutoFit/>
          </a:bodyPr>
          <a:lstStyle/>
          <a:p>
            <a:r>
              <a:rPr lang="es-ES" sz="2400" b="1"/>
              <a:t>1. Acogida cordial</a:t>
            </a:r>
            <a:endParaRPr lang="es-ES_tradnl" sz="2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solidFill>
            <a:srgbClr val="CC3300"/>
          </a:solidFill>
        </p:spPr>
        <p:txBody>
          <a:bodyPr/>
          <a:lstStyle/>
          <a:p>
            <a:pPr eaLnBrk="1" hangingPunct="1"/>
            <a:r>
              <a:rPr lang="es-ES" sz="3200" b="1" smtClean="0">
                <a:solidFill>
                  <a:schemeClr val="bg1"/>
                </a:solidFill>
              </a:rPr>
              <a:t>ESTRUCTURA INTERNA DE ENCUENTROS FORMATIVOS</a:t>
            </a:r>
          </a:p>
        </p:txBody>
      </p:sp>
      <p:sp>
        <p:nvSpPr>
          <p:cNvPr id="40962" name="Rectangle 4"/>
          <p:cNvSpPr>
            <a:spLocks noChangeArrowheads="1"/>
          </p:cNvSpPr>
          <p:nvPr/>
        </p:nvSpPr>
        <p:spPr bwMode="auto">
          <a:xfrm>
            <a:off x="381000" y="4419600"/>
            <a:ext cx="8153400" cy="1736725"/>
          </a:xfrm>
          <a:prstGeom prst="rect">
            <a:avLst/>
          </a:prstGeom>
          <a:noFill/>
          <a:ln w="9525" algn="ctr">
            <a:noFill/>
            <a:miter lim="800000"/>
            <a:headEnd/>
            <a:tailEnd/>
          </a:ln>
        </p:spPr>
        <p:txBody>
          <a:bodyPr>
            <a:spAutoFit/>
          </a:bodyPr>
          <a:lstStyle/>
          <a:p>
            <a:pPr algn="ctr">
              <a:spcBef>
                <a:spcPct val="20000"/>
              </a:spcBef>
              <a:buFontTx/>
              <a:buChar char="•"/>
            </a:pPr>
            <a:r>
              <a:rPr lang="es-ES" sz="2000" b="1"/>
              <a:t>Encuentros y no reuniones.</a:t>
            </a:r>
          </a:p>
          <a:p>
            <a:pPr algn="ctr">
              <a:spcBef>
                <a:spcPct val="20000"/>
              </a:spcBef>
              <a:buFontTx/>
              <a:buChar char="•"/>
            </a:pPr>
            <a:r>
              <a:rPr lang="es-ES" sz="2000" b="1"/>
              <a:t>Creación de un clima cordial, de cercanía, de interés por las personas.</a:t>
            </a:r>
          </a:p>
          <a:p>
            <a:pPr algn="ctr">
              <a:spcBef>
                <a:spcPct val="20000"/>
              </a:spcBef>
              <a:buFontTx/>
              <a:buChar char="•"/>
            </a:pPr>
            <a:r>
              <a:rPr lang="es-ES" sz="2000" b="1"/>
              <a:t>Experiencia de la Parroquia (y por tanto, de la Iglesia) como comunidad.</a:t>
            </a:r>
            <a:endParaRPr lang="es-ES_tradnl" sz="2000" b="1"/>
          </a:p>
        </p:txBody>
      </p:sp>
      <p:sp>
        <p:nvSpPr>
          <p:cNvPr id="40963" name="Rectangle 5"/>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0964" name="Rectangle 6"/>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0965" name="Rectangle 7"/>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0966" name="Rectangle 8"/>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0967" name="Rectangle 9"/>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0968" name="Rectangle 10"/>
          <p:cNvSpPr>
            <a:spLocks noChangeArrowheads="1"/>
          </p:cNvSpPr>
          <p:nvPr/>
        </p:nvSpPr>
        <p:spPr bwMode="auto">
          <a:xfrm>
            <a:off x="457200" y="1925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2. Exposición testimonial del tema por parte del guía</a:t>
            </a:r>
            <a:r>
              <a:rPr lang="es-ES" sz="1200">
                <a:solidFill>
                  <a:srgbClr val="C0C0C0"/>
                </a:solidFill>
              </a:rPr>
              <a:t> </a:t>
            </a:r>
          </a:p>
        </p:txBody>
      </p:sp>
      <p:sp>
        <p:nvSpPr>
          <p:cNvPr id="40969" name="Rectangle 11"/>
          <p:cNvSpPr>
            <a:spLocks noChangeArrowheads="1"/>
          </p:cNvSpPr>
          <p:nvPr/>
        </p:nvSpPr>
        <p:spPr bwMode="auto">
          <a:xfrm>
            <a:off x="457200" y="1524000"/>
            <a:ext cx="4876800" cy="346075"/>
          </a:xfrm>
          <a:prstGeom prst="rect">
            <a:avLst/>
          </a:prstGeom>
          <a:solidFill>
            <a:srgbClr val="FFFF66"/>
          </a:solidFill>
          <a:ln w="9525">
            <a:solidFill>
              <a:schemeClr val="bg2"/>
            </a:solidFill>
            <a:miter lim="800000"/>
            <a:headEnd/>
            <a:tailEnd/>
          </a:ln>
        </p:spPr>
        <p:txBody>
          <a:bodyPr>
            <a:spAutoFit/>
          </a:bodyPr>
          <a:lstStyle/>
          <a:p>
            <a:r>
              <a:rPr lang="es-ES" sz="1600" b="1"/>
              <a:t>1. Acogida cordial</a:t>
            </a:r>
            <a:endParaRPr lang="es-ES_tradnl" sz="1600" b="1"/>
          </a:p>
        </p:txBody>
      </p:sp>
      <p:pic>
        <p:nvPicPr>
          <p:cNvPr id="40970" name="Picture 12" descr="pentecostes_fano"/>
          <p:cNvPicPr>
            <a:picLocks noChangeAspect="1" noChangeArrowheads="1"/>
          </p:cNvPicPr>
          <p:nvPr/>
        </p:nvPicPr>
        <p:blipFill>
          <a:blip r:embed="rId2" cstate="print"/>
          <a:srcRect/>
          <a:stretch>
            <a:fillRect/>
          </a:stretch>
        </p:blipFill>
        <p:spPr bwMode="auto">
          <a:xfrm>
            <a:off x="5486400" y="1524000"/>
            <a:ext cx="25384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Jc-catequista"/>
          <p:cNvPicPr>
            <a:picLocks noChangeAspect="1" noChangeArrowheads="1"/>
          </p:cNvPicPr>
          <p:nvPr/>
        </p:nvPicPr>
        <p:blipFill>
          <a:blip r:embed="rId2" cstate="print"/>
          <a:srcRect r="59511"/>
          <a:stretch>
            <a:fillRect/>
          </a:stretch>
        </p:blipFill>
        <p:spPr bwMode="auto">
          <a:xfrm>
            <a:off x="6686550" y="0"/>
            <a:ext cx="2457450" cy="6858000"/>
          </a:xfrm>
          <a:prstGeom prst="rect">
            <a:avLst/>
          </a:prstGeom>
          <a:noFill/>
          <a:ln w="9525">
            <a:noFill/>
            <a:miter lim="800000"/>
            <a:headEnd/>
            <a:tailEnd/>
          </a:ln>
        </p:spPr>
      </p:pic>
      <p:sp>
        <p:nvSpPr>
          <p:cNvPr id="41986" name="Rectangle 4"/>
          <p:cNvSpPr>
            <a:spLocks noChangeArrowheads="1"/>
          </p:cNvSpPr>
          <p:nvPr/>
        </p:nvSpPr>
        <p:spPr bwMode="auto">
          <a:xfrm>
            <a:off x="1371600" y="5486400"/>
            <a:ext cx="4429125" cy="641350"/>
          </a:xfrm>
          <a:prstGeom prst="rect">
            <a:avLst/>
          </a:prstGeom>
          <a:noFill/>
          <a:ln w="9525">
            <a:noFill/>
            <a:miter lim="800000"/>
            <a:headEnd/>
            <a:tailEnd/>
          </a:ln>
        </p:spPr>
        <p:txBody>
          <a:bodyPr>
            <a:spAutoFit/>
          </a:bodyPr>
          <a:lstStyle/>
          <a:p>
            <a:r>
              <a:rPr lang="es-ES_tradnl" b="1"/>
              <a:t>- Por circunstancias personales, si conocemos alguna…</a:t>
            </a:r>
          </a:p>
        </p:txBody>
      </p:sp>
      <p:sp>
        <p:nvSpPr>
          <p:cNvPr id="41987" name="Rectangle 5"/>
          <p:cNvSpPr>
            <a:spLocks noChangeArrowheads="1"/>
          </p:cNvSpPr>
          <p:nvPr/>
        </p:nvSpPr>
        <p:spPr bwMode="auto">
          <a:xfrm>
            <a:off x="838200" y="4267200"/>
            <a:ext cx="5300663" cy="915988"/>
          </a:xfrm>
          <a:prstGeom prst="rect">
            <a:avLst/>
          </a:prstGeom>
          <a:noFill/>
          <a:ln w="9525">
            <a:noFill/>
            <a:miter lim="800000"/>
            <a:headEnd/>
            <a:tailEnd/>
          </a:ln>
        </p:spPr>
        <p:txBody>
          <a:bodyPr>
            <a:spAutoFit/>
          </a:bodyPr>
          <a:lstStyle/>
          <a:p>
            <a:r>
              <a:rPr lang="es-ES_tradnl" b="1"/>
              <a:t>¿Habéis hecho la señal de la cruz en alguna ocasión como dijimos en el encuentro anterior?</a:t>
            </a:r>
          </a:p>
        </p:txBody>
      </p:sp>
      <p:sp>
        <p:nvSpPr>
          <p:cNvPr id="41988" name="Rectangle 6"/>
          <p:cNvSpPr>
            <a:spLocks noChangeArrowheads="1"/>
          </p:cNvSpPr>
          <p:nvPr/>
        </p:nvSpPr>
        <p:spPr bwMode="auto">
          <a:xfrm>
            <a:off x="1295400" y="3352800"/>
            <a:ext cx="4248150" cy="366713"/>
          </a:xfrm>
          <a:prstGeom prst="rect">
            <a:avLst/>
          </a:prstGeom>
          <a:noFill/>
          <a:ln w="9525">
            <a:noFill/>
            <a:miter lim="800000"/>
            <a:headEnd/>
            <a:tailEnd/>
          </a:ln>
        </p:spPr>
        <p:txBody>
          <a:bodyPr>
            <a:spAutoFit/>
          </a:bodyPr>
          <a:lstStyle/>
          <a:p>
            <a:r>
              <a:rPr lang="es-ES_tradnl" b="1"/>
              <a:t>¿Vienen contentos?</a:t>
            </a:r>
          </a:p>
        </p:txBody>
      </p:sp>
      <p:sp>
        <p:nvSpPr>
          <p:cNvPr id="41989" name="Rectangle 7"/>
          <p:cNvSpPr>
            <a:spLocks noChangeArrowheads="1"/>
          </p:cNvSpPr>
          <p:nvPr/>
        </p:nvSpPr>
        <p:spPr bwMode="auto">
          <a:xfrm>
            <a:off x="685800" y="2590800"/>
            <a:ext cx="5111750" cy="641350"/>
          </a:xfrm>
          <a:prstGeom prst="rect">
            <a:avLst/>
          </a:prstGeom>
          <a:noFill/>
          <a:ln w="9525">
            <a:noFill/>
            <a:miter lim="800000"/>
            <a:headEnd/>
            <a:tailEnd/>
          </a:ln>
        </p:spPr>
        <p:txBody>
          <a:bodyPr>
            <a:spAutoFit/>
          </a:bodyPr>
          <a:lstStyle/>
          <a:p>
            <a:pPr algn="ctr"/>
            <a:r>
              <a:rPr lang="es-ES_tradnl" b="1"/>
              <a:t>¿Qué cuentan los niños de lo que van aprendiendo en catequesis?</a:t>
            </a:r>
          </a:p>
        </p:txBody>
      </p:sp>
      <p:sp>
        <p:nvSpPr>
          <p:cNvPr id="41990" name="Rectangle 8"/>
          <p:cNvSpPr>
            <a:spLocks noChangeArrowheads="1"/>
          </p:cNvSpPr>
          <p:nvPr/>
        </p:nvSpPr>
        <p:spPr bwMode="auto">
          <a:xfrm>
            <a:off x="431800" y="1341438"/>
            <a:ext cx="3346450" cy="366712"/>
          </a:xfrm>
          <a:prstGeom prst="rect">
            <a:avLst/>
          </a:prstGeom>
          <a:noFill/>
          <a:ln w="9525">
            <a:noFill/>
            <a:miter lim="800000"/>
            <a:headEnd/>
            <a:tailEnd/>
          </a:ln>
        </p:spPr>
        <p:txBody>
          <a:bodyPr wrap="none">
            <a:spAutoFit/>
          </a:bodyPr>
          <a:lstStyle/>
          <a:p>
            <a:r>
              <a:rPr lang="es-ES_tradnl" b="1"/>
              <a:t>¿Qué tal os ha ido este mes?</a:t>
            </a:r>
          </a:p>
        </p:txBody>
      </p:sp>
      <p:sp>
        <p:nvSpPr>
          <p:cNvPr id="41991" name="Rectangle 9"/>
          <p:cNvSpPr>
            <a:spLocks noChangeArrowheads="1"/>
          </p:cNvSpPr>
          <p:nvPr/>
        </p:nvSpPr>
        <p:spPr bwMode="auto">
          <a:xfrm>
            <a:off x="3779838" y="404813"/>
            <a:ext cx="4349750" cy="457200"/>
          </a:xfrm>
          <a:prstGeom prst="rect">
            <a:avLst/>
          </a:prstGeom>
          <a:solidFill>
            <a:srgbClr val="FFFF00"/>
          </a:solidFill>
          <a:ln w="9525">
            <a:noFill/>
            <a:miter lim="800000"/>
            <a:headEnd/>
            <a:tailEnd/>
          </a:ln>
        </p:spPr>
        <p:txBody>
          <a:bodyPr wrap="none">
            <a:spAutoFit/>
          </a:bodyPr>
          <a:lstStyle/>
          <a:p>
            <a:pPr>
              <a:spcBef>
                <a:spcPct val="20000"/>
              </a:spcBef>
            </a:pPr>
            <a:r>
              <a:rPr lang="es-ES_tradnl" sz="2400" b="1"/>
              <a:t>PODEMOS PREGUNTARLES</a:t>
            </a:r>
          </a:p>
        </p:txBody>
      </p:sp>
      <p:sp>
        <p:nvSpPr>
          <p:cNvPr id="41992" name="Rectangle 11"/>
          <p:cNvSpPr>
            <a:spLocks noChangeArrowheads="1"/>
          </p:cNvSpPr>
          <p:nvPr/>
        </p:nvSpPr>
        <p:spPr bwMode="auto">
          <a:xfrm>
            <a:off x="0" y="0"/>
            <a:ext cx="2209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1. Acogida cordial</a:t>
            </a:r>
            <a:endParaRPr lang="es-ES_tradnl" sz="1600" b="1">
              <a:solidFill>
                <a:schemeClr val="bg1"/>
              </a:solidFill>
            </a:endParaRPr>
          </a:p>
        </p:txBody>
      </p:sp>
      <p:sp>
        <p:nvSpPr>
          <p:cNvPr id="41994" name="AutoShape 10"/>
          <p:cNvSpPr>
            <a:spLocks noChangeArrowheads="1"/>
          </p:cNvSpPr>
          <p:nvPr/>
        </p:nvSpPr>
        <p:spPr bwMode="auto">
          <a:xfrm>
            <a:off x="609600" y="2133600"/>
            <a:ext cx="5562600" cy="4267200"/>
          </a:xfrm>
          <a:prstGeom prst="wedgeRoundRectCallout">
            <a:avLst>
              <a:gd name="adj1" fmla="val 65866"/>
              <a:gd name="adj2" fmla="val -2380"/>
              <a:gd name="adj3" fmla="val 16667"/>
            </a:avLst>
          </a:prstGeom>
          <a:noFill/>
          <a:ln w="9525">
            <a:solidFill>
              <a:schemeClr val="tx1"/>
            </a:solidFill>
            <a:miter lim="800000"/>
            <a:headEnd/>
            <a:tailEnd/>
          </a:ln>
          <a:effectLst/>
        </p:spPr>
        <p:txBody>
          <a:bodyPr/>
          <a:lstStyle/>
          <a:p>
            <a:pPr algn="ctr"/>
            <a:endParaRPr lang="es-ES_trad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ChangeArrowheads="1"/>
          </p:cNvSpPr>
          <p:nvPr/>
        </p:nvSpPr>
        <p:spPr bwMode="auto">
          <a:xfrm>
            <a:off x="152400" y="4391025"/>
            <a:ext cx="8763000" cy="2466975"/>
          </a:xfrm>
          <a:prstGeom prst="rect">
            <a:avLst/>
          </a:prstGeom>
          <a:noFill/>
          <a:ln w="9525" algn="ctr">
            <a:noFill/>
            <a:miter lim="800000"/>
            <a:headEnd/>
            <a:tailEnd/>
          </a:ln>
        </p:spPr>
        <p:txBody>
          <a:bodyPr>
            <a:spAutoFit/>
          </a:bodyPr>
          <a:lstStyle/>
          <a:p>
            <a:pPr>
              <a:spcBef>
                <a:spcPct val="20000"/>
              </a:spcBef>
              <a:buFontTx/>
              <a:buChar char="•"/>
            </a:pPr>
            <a:r>
              <a:rPr lang="es-ES" sz="2000" b="1"/>
              <a:t>Ofrecer el testimonio vivencial del tema  tomando en consideración las posibles preguntas e inquietudes de los padres.  </a:t>
            </a:r>
          </a:p>
          <a:p>
            <a:pPr>
              <a:spcBef>
                <a:spcPct val="20000"/>
              </a:spcBef>
              <a:buFontTx/>
              <a:buChar char="•"/>
            </a:pPr>
            <a:r>
              <a:rPr lang="es-ES" sz="2000" b="1"/>
              <a:t>Huir de la discusión doctrinal.</a:t>
            </a:r>
          </a:p>
          <a:p>
            <a:pPr>
              <a:spcBef>
                <a:spcPct val="20000"/>
              </a:spcBef>
              <a:buFontTx/>
              <a:buChar char="•"/>
            </a:pPr>
            <a:r>
              <a:rPr lang="es-ES" sz="2000" b="1"/>
              <a:t>Interpelar desde la fe en su vida cotidiana.</a:t>
            </a:r>
          </a:p>
          <a:p>
            <a:pPr>
              <a:spcBef>
                <a:spcPct val="20000"/>
              </a:spcBef>
              <a:buFontTx/>
              <a:buChar char="•"/>
            </a:pPr>
            <a:r>
              <a:rPr lang="es-ES" sz="2000" b="1"/>
              <a:t>Aportar algo que pueda servirles para su vida concreta. </a:t>
            </a:r>
          </a:p>
          <a:p>
            <a:pPr>
              <a:spcBef>
                <a:spcPct val="20000"/>
              </a:spcBef>
              <a:buFontTx/>
              <a:buChar char="•"/>
            </a:pPr>
            <a:r>
              <a:rPr lang="es-ES" sz="2000" b="1"/>
              <a:t>Sugerirles pistas para acompañar a sus hijos en su crecimiento personal y cristiano</a:t>
            </a:r>
            <a:endParaRPr lang="es-ES_tradnl" sz="2000" b="1"/>
          </a:p>
        </p:txBody>
      </p:sp>
      <p:sp>
        <p:nvSpPr>
          <p:cNvPr id="43010" name="Rectangle 6"/>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3011"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3012"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3013"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3014" name="Rectangle 10"/>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3015" name="Rectangle 11"/>
          <p:cNvSpPr>
            <a:spLocks noChangeArrowheads="1"/>
          </p:cNvSpPr>
          <p:nvPr/>
        </p:nvSpPr>
        <p:spPr bwMode="auto">
          <a:xfrm>
            <a:off x="457200" y="1925638"/>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2. Exposición testimonial del tema por parte del guía </a:t>
            </a:r>
          </a:p>
        </p:txBody>
      </p:sp>
      <p:sp>
        <p:nvSpPr>
          <p:cNvPr id="43016"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3017"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3018" name="Picture 14" descr="DOMINGO 33 FANO"/>
          <p:cNvPicPr>
            <a:picLocks noChangeAspect="1" noChangeArrowheads="1"/>
          </p:cNvPicPr>
          <p:nvPr/>
        </p:nvPicPr>
        <p:blipFill>
          <a:blip r:embed="rId2" cstate="print"/>
          <a:srcRect/>
          <a:stretch>
            <a:fillRect/>
          </a:stretch>
        </p:blipFill>
        <p:spPr bwMode="auto">
          <a:xfrm>
            <a:off x="5410200" y="1524000"/>
            <a:ext cx="2743200"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32" name="Picture 16" descr="ateosfun"/>
          <p:cNvPicPr>
            <a:picLocks noChangeAspect="1" noChangeArrowheads="1"/>
          </p:cNvPicPr>
          <p:nvPr/>
        </p:nvPicPr>
        <p:blipFill>
          <a:blip r:embed="rId2" cstate="print"/>
          <a:srcRect/>
          <a:stretch>
            <a:fillRect/>
          </a:stretch>
        </p:blipFill>
        <p:spPr bwMode="auto">
          <a:xfrm>
            <a:off x="4419600" y="2819400"/>
            <a:ext cx="3276600" cy="3003550"/>
          </a:xfrm>
          <a:prstGeom prst="rect">
            <a:avLst/>
          </a:prstGeom>
          <a:noFill/>
        </p:spPr>
      </p:pic>
      <p:sp>
        <p:nvSpPr>
          <p:cNvPr id="60418" name="Rectangle 2"/>
          <p:cNvSpPr>
            <a:spLocks noGrp="1" noChangeArrowheads="1"/>
          </p:cNvSpPr>
          <p:nvPr>
            <p:ph type="body" idx="1"/>
          </p:nvPr>
        </p:nvSpPr>
        <p:spPr>
          <a:xfrm>
            <a:off x="228600" y="533400"/>
            <a:ext cx="8229600" cy="863600"/>
          </a:xfrm>
        </p:spPr>
        <p:txBody>
          <a:bodyPr/>
          <a:lstStyle/>
          <a:p>
            <a:pPr>
              <a:lnSpc>
                <a:spcPct val="80000"/>
              </a:lnSpc>
              <a:buFontTx/>
              <a:buNone/>
            </a:pPr>
            <a:r>
              <a:rPr lang="es-ES_tradnl" sz="1800" b="1" smtClean="0"/>
              <a:t>HOY VAMOS A HABLAR DE :</a:t>
            </a:r>
          </a:p>
          <a:p>
            <a:pPr>
              <a:lnSpc>
                <a:spcPct val="80000"/>
              </a:lnSpc>
              <a:buFontTx/>
              <a:buNone/>
            </a:pPr>
            <a:r>
              <a:rPr lang="es-ES_tradnl" sz="1800" b="1" smtClean="0"/>
              <a:t>-  QUIÉN ES EL DIOS DE LOS CRISTIANOS:  UN PADRE BUENO</a:t>
            </a:r>
          </a:p>
          <a:p>
            <a:pPr>
              <a:lnSpc>
                <a:spcPct val="80000"/>
              </a:lnSpc>
              <a:buFontTx/>
              <a:buNone/>
            </a:pPr>
            <a:r>
              <a:rPr lang="es-ES_tradnl" sz="1800" b="1" smtClean="0"/>
              <a:t>-  Y QUÉ TIENE QUE VER CON MI VIDA</a:t>
            </a:r>
          </a:p>
        </p:txBody>
      </p:sp>
      <p:sp>
        <p:nvSpPr>
          <p:cNvPr id="60420" name="Rectangle 4"/>
          <p:cNvSpPr>
            <a:spLocks noChangeArrowheads="1"/>
          </p:cNvSpPr>
          <p:nvPr/>
        </p:nvSpPr>
        <p:spPr bwMode="auto">
          <a:xfrm>
            <a:off x="468313" y="4581525"/>
            <a:ext cx="8424862" cy="366713"/>
          </a:xfrm>
          <a:prstGeom prst="rect">
            <a:avLst/>
          </a:prstGeom>
          <a:noFill/>
          <a:ln w="9525">
            <a:noFill/>
            <a:miter lim="800000"/>
            <a:headEnd/>
            <a:tailEnd/>
          </a:ln>
          <a:effectLst/>
        </p:spPr>
        <p:txBody>
          <a:bodyPr>
            <a:spAutoFit/>
          </a:bodyPr>
          <a:lstStyle/>
          <a:p>
            <a:endParaRPr lang="es-ES_tradnl" b="1"/>
          </a:p>
        </p:txBody>
      </p:sp>
      <p:pic>
        <p:nvPicPr>
          <p:cNvPr id="60421" name="Picture 5" descr="Jc-catequista"/>
          <p:cNvPicPr>
            <a:picLocks noChangeAspect="1" noChangeArrowheads="1"/>
          </p:cNvPicPr>
          <p:nvPr/>
        </p:nvPicPr>
        <p:blipFill>
          <a:blip r:embed="rId3" cstate="print"/>
          <a:srcRect r="59511"/>
          <a:stretch>
            <a:fillRect/>
          </a:stretch>
        </p:blipFill>
        <p:spPr bwMode="auto">
          <a:xfrm>
            <a:off x="6686550" y="0"/>
            <a:ext cx="2457450" cy="6858000"/>
          </a:xfrm>
          <a:prstGeom prst="rect">
            <a:avLst/>
          </a:prstGeom>
          <a:noFill/>
        </p:spPr>
      </p:pic>
      <p:sp>
        <p:nvSpPr>
          <p:cNvPr id="60422"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sp>
        <p:nvSpPr>
          <p:cNvPr id="60424" name="Rectangle 8"/>
          <p:cNvSpPr>
            <a:spLocks noChangeArrowheads="1"/>
          </p:cNvSpPr>
          <p:nvPr/>
        </p:nvSpPr>
        <p:spPr bwMode="auto">
          <a:xfrm>
            <a:off x="304800" y="2362200"/>
            <a:ext cx="4267200" cy="4003675"/>
          </a:xfrm>
          <a:prstGeom prst="rect">
            <a:avLst/>
          </a:prstGeom>
          <a:noFill/>
          <a:ln w="9525">
            <a:noFill/>
            <a:miter lim="800000"/>
            <a:headEnd/>
            <a:tailEnd/>
          </a:ln>
          <a:effectLst/>
        </p:spPr>
        <p:txBody>
          <a:bodyPr>
            <a:spAutoFit/>
          </a:bodyPr>
          <a:lstStyle/>
          <a:p>
            <a:pPr>
              <a:buFontTx/>
              <a:buChar char="-"/>
            </a:pPr>
            <a:r>
              <a:rPr lang="es-ES_tradnl" sz="1600" b="1">
                <a:latin typeface="Comic Sans MS" pitchFamily="66" charset="0"/>
              </a:rPr>
              <a:t>UN JUEZ CASTIGADOR</a:t>
            </a:r>
          </a:p>
          <a:p>
            <a:pPr>
              <a:buFontTx/>
              <a:buChar char="-"/>
            </a:pPr>
            <a:endParaRPr lang="es-ES_tradnl" sz="1600" b="1">
              <a:latin typeface="Comic Sans MS" pitchFamily="66" charset="0"/>
            </a:endParaRPr>
          </a:p>
          <a:p>
            <a:pPr>
              <a:buFontTx/>
              <a:buChar char="-"/>
            </a:pPr>
            <a:r>
              <a:rPr lang="es-ES_tradnl" sz="1600" b="1">
                <a:latin typeface="Comic Sans MS" pitchFamily="66" charset="0"/>
              </a:rPr>
              <a:t>ALGUIEN LEJANO, INACCESIBLE</a:t>
            </a:r>
          </a:p>
          <a:p>
            <a:pPr>
              <a:buFontTx/>
              <a:buChar char="-"/>
            </a:pPr>
            <a:endParaRPr lang="es-ES_tradnl" sz="1600" b="1">
              <a:latin typeface="Comic Sans MS" pitchFamily="66" charset="0"/>
            </a:endParaRPr>
          </a:p>
          <a:p>
            <a:pPr>
              <a:buFontTx/>
              <a:buChar char="-"/>
            </a:pPr>
            <a:r>
              <a:rPr lang="es-ES_tradnl" sz="1600" b="1">
                <a:latin typeface="Comic Sans MS" pitchFamily="66" charset="0"/>
              </a:rPr>
              <a:t>ALGUIEN INCOMPRENSIBLE, SI TODO LO PUEDE POR QUE EL DOLOR Y EL SUFRIMIENTO</a:t>
            </a:r>
          </a:p>
          <a:p>
            <a:pPr>
              <a:buFontTx/>
              <a:buChar char="-"/>
            </a:pPr>
            <a:endParaRPr lang="es-ES_tradnl" sz="1600" b="1">
              <a:latin typeface="Comic Sans MS" pitchFamily="66" charset="0"/>
            </a:endParaRPr>
          </a:p>
          <a:p>
            <a:pPr>
              <a:buFontTx/>
              <a:buChar char="-"/>
            </a:pPr>
            <a:r>
              <a:rPr lang="es-ES_tradnl" sz="1600" b="1">
                <a:latin typeface="Comic Sans MS" pitchFamily="66" charset="0"/>
              </a:rPr>
              <a:t>UN ASUNTO DE VIEJAS, PERO POR SI ACASO..</a:t>
            </a:r>
          </a:p>
          <a:p>
            <a:pPr>
              <a:buFontTx/>
              <a:buChar char="-"/>
            </a:pPr>
            <a:endParaRPr lang="es-ES_tradnl" sz="1600" b="1">
              <a:latin typeface="Comic Sans MS" pitchFamily="66" charset="0"/>
            </a:endParaRPr>
          </a:p>
          <a:p>
            <a:r>
              <a:rPr lang="es-ES_tradnl" sz="1600" b="1">
                <a:latin typeface="Comic Sans MS" pitchFamily="66" charset="0"/>
              </a:rPr>
              <a:t>- ALGUIEN QUE QUEDÓ EN EL OLVIDO, ES DE OTRA ESFERA, YO TENGO QUE  SACARME   LAS CASTAÑAS DEL FUEGO Y NADIE LO VA A HACER POR   MI…</a:t>
            </a:r>
          </a:p>
        </p:txBody>
      </p:sp>
      <p:pic>
        <p:nvPicPr>
          <p:cNvPr id="60427" name="Picture 11" descr="12704051-viejas-manos-del-hombre-con-el-clasico-rosario"/>
          <p:cNvPicPr>
            <a:picLocks noChangeAspect="1" noChangeArrowheads="1"/>
          </p:cNvPicPr>
          <p:nvPr/>
        </p:nvPicPr>
        <p:blipFill>
          <a:blip r:embed="rId4" cstate="print"/>
          <a:srcRect/>
          <a:stretch>
            <a:fillRect/>
          </a:stretch>
        </p:blipFill>
        <p:spPr bwMode="auto">
          <a:xfrm>
            <a:off x="5486400" y="5457825"/>
            <a:ext cx="1600200" cy="1400175"/>
          </a:xfrm>
          <a:prstGeom prst="rect">
            <a:avLst/>
          </a:prstGeom>
          <a:noFill/>
        </p:spPr>
      </p:pic>
      <p:sp>
        <p:nvSpPr>
          <p:cNvPr id="60431" name="AutoShape 15"/>
          <p:cNvSpPr>
            <a:spLocks noChangeArrowheads="1"/>
          </p:cNvSpPr>
          <p:nvPr/>
        </p:nvSpPr>
        <p:spPr bwMode="auto">
          <a:xfrm>
            <a:off x="381000" y="1447800"/>
            <a:ext cx="6096000" cy="914400"/>
          </a:xfrm>
          <a:prstGeom prst="wedgeRoundRectCallout">
            <a:avLst>
              <a:gd name="adj1" fmla="val 56093"/>
              <a:gd name="adj2" fmla="val 72569"/>
              <a:gd name="adj3" fmla="val 16667"/>
            </a:avLst>
          </a:prstGeom>
          <a:noFill/>
          <a:ln w="9525">
            <a:solidFill>
              <a:schemeClr val="tx1"/>
            </a:solidFill>
            <a:miter lim="800000"/>
            <a:headEnd/>
            <a:tailEnd/>
          </a:ln>
          <a:effectLst/>
        </p:spPr>
        <p:txBody>
          <a:bodyPr/>
          <a:lstStyle/>
          <a:p>
            <a:r>
              <a:rPr lang="es-ES_tradnl" b="1"/>
              <a:t>PREGUNTO:</a:t>
            </a:r>
          </a:p>
          <a:p>
            <a:r>
              <a:rPr lang="es-ES_tradnl" b="1"/>
              <a:t>¿QUÉ IMAGEN TE EVOCA LA PALABRA DIOS?</a:t>
            </a:r>
          </a:p>
          <a:p>
            <a:pPr algn="ctr"/>
            <a:endParaRPr lang="es-ES_tradn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468313" y="4581525"/>
            <a:ext cx="8424862" cy="366713"/>
          </a:xfrm>
          <a:prstGeom prst="rect">
            <a:avLst/>
          </a:prstGeom>
          <a:noFill/>
          <a:ln w="9525">
            <a:noFill/>
            <a:miter lim="800000"/>
            <a:headEnd/>
            <a:tailEnd/>
          </a:ln>
          <a:effectLst/>
        </p:spPr>
        <p:txBody>
          <a:bodyPr>
            <a:spAutoFit/>
          </a:bodyPr>
          <a:lstStyle/>
          <a:p>
            <a:endParaRPr lang="es-ES_tradnl" b="1"/>
          </a:p>
        </p:txBody>
      </p:sp>
      <p:pic>
        <p:nvPicPr>
          <p:cNvPr id="61445" name="Picture 5" descr="Jc-catequista"/>
          <p:cNvPicPr>
            <a:picLocks noChangeAspect="1" noChangeArrowheads="1"/>
          </p:cNvPicPr>
          <p:nvPr/>
        </p:nvPicPr>
        <p:blipFill>
          <a:blip r:embed="rId2" cstate="print"/>
          <a:srcRect r="59511"/>
          <a:stretch>
            <a:fillRect/>
          </a:stretch>
        </p:blipFill>
        <p:spPr bwMode="auto">
          <a:xfrm>
            <a:off x="6686550" y="0"/>
            <a:ext cx="2457450" cy="6858000"/>
          </a:xfrm>
          <a:prstGeom prst="rect">
            <a:avLst/>
          </a:prstGeom>
          <a:noFill/>
        </p:spPr>
      </p:pic>
      <p:sp>
        <p:nvSpPr>
          <p:cNvPr id="61446"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sp>
        <p:nvSpPr>
          <p:cNvPr id="61447" name="Rectangle 7"/>
          <p:cNvSpPr>
            <a:spLocks noChangeArrowheads="1"/>
          </p:cNvSpPr>
          <p:nvPr/>
        </p:nvSpPr>
        <p:spPr bwMode="auto">
          <a:xfrm>
            <a:off x="533400" y="1736725"/>
            <a:ext cx="5410200" cy="3749675"/>
          </a:xfrm>
          <a:prstGeom prst="rect">
            <a:avLst/>
          </a:prstGeom>
          <a:noFill/>
          <a:ln w="9525">
            <a:noFill/>
            <a:miter lim="800000"/>
            <a:headEnd/>
            <a:tailEnd/>
          </a:ln>
          <a:effectLst/>
        </p:spPr>
        <p:txBody>
          <a:bodyPr>
            <a:spAutoFit/>
          </a:bodyPr>
          <a:lstStyle/>
          <a:p>
            <a:pPr algn="ctr">
              <a:buFontTx/>
              <a:buChar char="-"/>
            </a:pPr>
            <a:r>
              <a:rPr lang="es-ES_tradnl" sz="4000" b="1"/>
              <a:t>LA IMAGEN QUE TENGO DE DIOS ES UN FILTRO CON LA QUE VEO EL MUNDO, MI VIDA, A LOS OTROS….</a:t>
            </a:r>
          </a:p>
        </p:txBody>
      </p:sp>
      <p:sp>
        <p:nvSpPr>
          <p:cNvPr id="61451" name="Rectangle 11"/>
          <p:cNvSpPr>
            <a:spLocks noGrp="1" noChangeArrowheads="1"/>
          </p:cNvSpPr>
          <p:nvPr>
            <p:ph type="title"/>
          </p:nvPr>
        </p:nvSpPr>
        <p:spPr>
          <a:xfrm>
            <a:off x="2667000" y="609600"/>
            <a:ext cx="5486400" cy="411163"/>
          </a:xfrm>
          <a:noFill/>
          <a:ln/>
        </p:spPr>
        <p:txBody>
          <a:bodyPr/>
          <a:lstStyle/>
          <a:p>
            <a:r>
              <a:rPr lang="es-ES_tradnl" sz="2800" b="1" smtClean="0"/>
              <a:t>EL DIOS DE LOS CRISTIANOS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2"/>
          <p:cNvSpPr>
            <a:spLocks noChangeArrowheads="1"/>
          </p:cNvSpPr>
          <p:nvPr/>
        </p:nvSpPr>
        <p:spPr bwMode="auto">
          <a:xfrm>
            <a:off x="457200" y="5029200"/>
            <a:ext cx="8153400" cy="1143000"/>
          </a:xfrm>
          <a:prstGeom prst="flowChartAlternateProcess">
            <a:avLst/>
          </a:prstGeom>
          <a:solidFill>
            <a:schemeClr val="bg1">
              <a:alpha val="59999"/>
            </a:schemeClr>
          </a:solidFill>
          <a:ln w="9525">
            <a:solidFill>
              <a:schemeClr val="tx1"/>
            </a:solidFill>
            <a:miter lim="800000"/>
            <a:headEnd/>
            <a:tailEnd/>
          </a:ln>
        </p:spPr>
        <p:txBody>
          <a:bodyPr anchorCtr="1"/>
          <a:lstStyle/>
          <a:p>
            <a:pPr algn="ctr"/>
            <a:r>
              <a:rPr lang="es-ES_tradnl" sz="3600" b="1"/>
              <a:t>Urgente necesidad</a:t>
            </a:r>
            <a:r>
              <a:rPr lang="es-ES_tradnl"/>
              <a:t> </a:t>
            </a:r>
            <a:r>
              <a:rPr lang="es-ES_tradnl" sz="2400"/>
              <a:t>de “impulsar y consolidar la renovación de la Iniciación cristiana</a:t>
            </a:r>
          </a:p>
        </p:txBody>
      </p:sp>
      <p:sp>
        <p:nvSpPr>
          <p:cNvPr id="17410" name="AutoShape 12"/>
          <p:cNvSpPr>
            <a:spLocks noChangeArrowheads="1"/>
          </p:cNvSpPr>
          <p:nvPr/>
        </p:nvSpPr>
        <p:spPr bwMode="auto">
          <a:xfrm>
            <a:off x="457200" y="304800"/>
            <a:ext cx="8153400" cy="533400"/>
          </a:xfrm>
          <a:prstGeom prst="flowChartAlternateProcess">
            <a:avLst/>
          </a:prstGeom>
          <a:solidFill>
            <a:schemeClr val="bg1">
              <a:alpha val="59999"/>
            </a:schemeClr>
          </a:solidFill>
          <a:ln w="9525">
            <a:solidFill>
              <a:schemeClr val="tx1"/>
            </a:solidFill>
            <a:miter lim="800000"/>
            <a:headEnd/>
            <a:tailEnd/>
          </a:ln>
        </p:spPr>
        <p:txBody>
          <a:bodyPr anchorCtr="1"/>
          <a:lstStyle/>
          <a:p>
            <a:pPr algn="ctr"/>
            <a:r>
              <a:rPr lang="es-ES_tradnl" sz="2400"/>
              <a:t>La Iniciación cristiana. </a:t>
            </a:r>
            <a:r>
              <a:rPr lang="es-ES_tradnl" sz="2400" b="1"/>
              <a:t>Orientaciones</a:t>
            </a:r>
            <a:r>
              <a:rPr lang="es-ES_tradnl" sz="2400"/>
              <a:t> y reflexión.1998</a:t>
            </a:r>
          </a:p>
        </p:txBody>
      </p:sp>
      <p:pic>
        <p:nvPicPr>
          <p:cNvPr id="17411" name="Picture 5" descr="2010112301"/>
          <p:cNvPicPr>
            <a:picLocks noChangeAspect="1" noChangeArrowheads="1"/>
          </p:cNvPicPr>
          <p:nvPr/>
        </p:nvPicPr>
        <p:blipFill>
          <a:blip r:embed="rId2" cstate="print"/>
          <a:srcRect/>
          <a:stretch>
            <a:fillRect/>
          </a:stretch>
        </p:blipFill>
        <p:spPr bwMode="auto">
          <a:xfrm>
            <a:off x="457200" y="990600"/>
            <a:ext cx="8153400"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0" name="Picture 12" descr="dibujosfano2"/>
          <p:cNvPicPr>
            <a:picLocks noChangeAspect="1" noChangeArrowheads="1"/>
          </p:cNvPicPr>
          <p:nvPr/>
        </p:nvPicPr>
        <p:blipFill>
          <a:blip r:embed="rId2" cstate="print">
            <a:lum bright="40000" contrast="-60000"/>
          </a:blip>
          <a:srcRect/>
          <a:stretch>
            <a:fillRect/>
          </a:stretch>
        </p:blipFill>
        <p:spPr bwMode="auto">
          <a:xfrm>
            <a:off x="304800" y="1219200"/>
            <a:ext cx="6324600" cy="4616450"/>
          </a:xfrm>
          <a:prstGeom prst="rect">
            <a:avLst/>
          </a:prstGeom>
          <a:noFill/>
        </p:spPr>
      </p:pic>
      <p:sp>
        <p:nvSpPr>
          <p:cNvPr id="63490" name="Rectangle 2"/>
          <p:cNvSpPr>
            <a:spLocks noGrp="1" noChangeArrowheads="1"/>
          </p:cNvSpPr>
          <p:nvPr>
            <p:ph type="title"/>
          </p:nvPr>
        </p:nvSpPr>
        <p:spPr>
          <a:xfrm>
            <a:off x="1905000" y="762000"/>
            <a:ext cx="5486400" cy="411163"/>
          </a:xfrm>
        </p:spPr>
        <p:txBody>
          <a:bodyPr/>
          <a:lstStyle/>
          <a:p>
            <a:r>
              <a:rPr lang="es-ES_tradnl" sz="2800" b="1" smtClean="0"/>
              <a:t>EL DIOS DE LOS CRISTIANOS</a:t>
            </a:r>
          </a:p>
        </p:txBody>
      </p:sp>
      <p:sp>
        <p:nvSpPr>
          <p:cNvPr id="63493" name="Rectangle 5"/>
          <p:cNvSpPr>
            <a:spLocks noChangeArrowheads="1"/>
          </p:cNvSpPr>
          <p:nvPr/>
        </p:nvSpPr>
        <p:spPr bwMode="auto">
          <a:xfrm>
            <a:off x="228600" y="1295400"/>
            <a:ext cx="6934200" cy="4760913"/>
          </a:xfrm>
          <a:prstGeom prst="rect">
            <a:avLst/>
          </a:prstGeom>
          <a:solidFill>
            <a:schemeClr val="bg1">
              <a:alpha val="20000"/>
            </a:schemeClr>
          </a:solidFill>
          <a:ln w="9525">
            <a:noFill/>
            <a:miter lim="800000"/>
            <a:headEnd/>
            <a:tailEnd/>
          </a:ln>
          <a:effectLst/>
        </p:spPr>
        <p:txBody>
          <a:bodyPr>
            <a:spAutoFit/>
          </a:bodyPr>
          <a:lstStyle/>
          <a:p>
            <a:pPr>
              <a:buFontTx/>
              <a:buBlip>
                <a:blip r:embed="rId3"/>
              </a:buBlip>
            </a:pPr>
            <a:r>
              <a:rPr lang="es-ES_tradnl" b="1" i="1"/>
              <a:t>LOS CRISTIANOS CREEMOS EN DIOS</a:t>
            </a:r>
          </a:p>
          <a:p>
            <a:pPr>
              <a:buFontTx/>
              <a:buBlip>
                <a:blip r:embed="rId3"/>
              </a:buBlip>
            </a:pPr>
            <a:endParaRPr lang="es-ES_tradnl" b="1" i="1"/>
          </a:p>
          <a:p>
            <a:pPr>
              <a:buFontTx/>
              <a:buBlip>
                <a:blip r:embed="rId3"/>
              </a:buBlip>
            </a:pPr>
            <a:r>
              <a:rPr lang="es-ES_tradnl" b="1" i="1"/>
              <a:t>UN DIOS CREADOR </a:t>
            </a:r>
          </a:p>
          <a:p>
            <a:pPr>
              <a:buFontTx/>
              <a:buBlip>
                <a:blip r:embed="rId3"/>
              </a:buBlip>
            </a:pPr>
            <a:endParaRPr lang="es-ES_tradnl" b="1" i="1"/>
          </a:p>
          <a:p>
            <a:pPr>
              <a:buFontTx/>
              <a:buBlip>
                <a:blip r:embed="rId3"/>
              </a:buBlip>
            </a:pPr>
            <a:r>
              <a:rPr lang="es-ES_tradnl" b="1" i="1"/>
              <a:t>QUE NOS HA HABLADO Y NOS HA DESCUBIERTO QUIÉN ES ÉL Y QUIÉNES SOMOS NOSOTROS</a:t>
            </a:r>
          </a:p>
          <a:p>
            <a:pPr>
              <a:buFontTx/>
              <a:buBlip>
                <a:blip r:embed="rId3"/>
              </a:buBlip>
            </a:pPr>
            <a:endParaRPr lang="es-ES_tradnl" b="1" i="1"/>
          </a:p>
          <a:p>
            <a:pPr>
              <a:buFontTx/>
              <a:buBlip>
                <a:blip r:embed="rId3"/>
              </a:buBlip>
            </a:pPr>
            <a:r>
              <a:rPr lang="es-ES_tradnl" b="1" i="1"/>
              <a:t>QUE SE HA MOSTRADO COMO UN PADRE BUENO QUE VELA POR SUS HIJOS</a:t>
            </a:r>
          </a:p>
          <a:p>
            <a:pPr>
              <a:buFontTx/>
              <a:buBlip>
                <a:blip r:embed="rId3"/>
              </a:buBlip>
            </a:pPr>
            <a:endParaRPr lang="es-ES_tradnl" b="1" i="1"/>
          </a:p>
          <a:p>
            <a:pPr>
              <a:buFontTx/>
              <a:buBlip>
                <a:blip r:embed="rId3"/>
              </a:buBlip>
            </a:pPr>
            <a:r>
              <a:rPr lang="es-ES_tradnl" b="1" i="1"/>
              <a:t>QUE NOS QUIERE SIN CONDICIONES</a:t>
            </a:r>
          </a:p>
          <a:p>
            <a:pPr>
              <a:buFontTx/>
              <a:buBlip>
                <a:blip r:embed="rId3"/>
              </a:buBlip>
            </a:pPr>
            <a:endParaRPr lang="es-ES_tradnl" b="1" i="1"/>
          </a:p>
          <a:p>
            <a:pPr>
              <a:buFontTx/>
              <a:buBlip>
                <a:blip r:embed="rId3"/>
              </a:buBlip>
            </a:pPr>
            <a:r>
              <a:rPr lang="es-ES_tradnl" b="1" i="1"/>
              <a:t>QUE NOS ACOMPAÑA EN LA VIDA. </a:t>
            </a:r>
          </a:p>
          <a:p>
            <a:endParaRPr lang="es-ES_tradnl" b="1" i="1"/>
          </a:p>
          <a:p>
            <a:pPr>
              <a:buFontTx/>
              <a:buBlip>
                <a:blip r:embed="rId3"/>
              </a:buBlip>
            </a:pPr>
            <a:r>
              <a:rPr lang="es-ES_tradnl" b="1" i="1"/>
              <a:t>QUE EN JESUS SE HA HECHO HOMBRE Y SABE DE LAS ALEGRIAS Y DOLORES DE LA FAMILIA, DE LOS AMIGOS, DEL TRABAJO Y NOS PUEDE COMPRENDER</a:t>
            </a:r>
          </a:p>
        </p:txBody>
      </p:sp>
      <p:sp>
        <p:nvSpPr>
          <p:cNvPr id="63498" name="Rectangle 10"/>
          <p:cNvSpPr>
            <a:spLocks noChangeArrowheads="1"/>
          </p:cNvSpPr>
          <p:nvPr/>
        </p:nvSpPr>
        <p:spPr bwMode="auto">
          <a:xfrm>
            <a:off x="533400" y="6172200"/>
            <a:ext cx="5940425" cy="457200"/>
          </a:xfrm>
          <a:prstGeom prst="rect">
            <a:avLst/>
          </a:prstGeom>
          <a:noFill/>
          <a:ln w="9525">
            <a:noFill/>
            <a:miter lim="800000"/>
            <a:headEnd/>
            <a:tailEnd/>
          </a:ln>
          <a:effectLst/>
        </p:spPr>
        <p:txBody>
          <a:bodyPr wrap="none">
            <a:spAutoFit/>
          </a:bodyPr>
          <a:lstStyle/>
          <a:p>
            <a:r>
              <a:rPr lang="es-ES_tradnl" sz="2400" b="1"/>
              <a:t>UN DIOS PADRE, AMIGO DEL HOMBRE</a:t>
            </a:r>
          </a:p>
        </p:txBody>
      </p:sp>
      <p:sp>
        <p:nvSpPr>
          <p:cNvPr id="63499" name="Rectangle 11"/>
          <p:cNvSpPr>
            <a:spLocks noChangeArrowheads="1"/>
          </p:cNvSpPr>
          <p:nvPr/>
        </p:nvSpPr>
        <p:spPr bwMode="auto">
          <a:xfrm>
            <a:off x="0" y="0"/>
            <a:ext cx="51816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Exposición testimonial del tema por parte del guía </a:t>
            </a:r>
          </a:p>
        </p:txBody>
      </p:sp>
      <p:pic>
        <p:nvPicPr>
          <p:cNvPr id="63501" name="Picture 13" descr="Jc-catequista"/>
          <p:cNvPicPr>
            <a:picLocks noChangeAspect="1" noChangeArrowheads="1"/>
          </p:cNvPicPr>
          <p:nvPr/>
        </p:nvPicPr>
        <p:blipFill>
          <a:blip r:embed="rId4" cstate="print"/>
          <a:srcRect r="59511"/>
          <a:stretch>
            <a:fillRect/>
          </a:stretch>
        </p:blipFill>
        <p:spPr bwMode="auto">
          <a:xfrm>
            <a:off x="6686550" y="0"/>
            <a:ext cx="245745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457200" y="4724400"/>
            <a:ext cx="8153400" cy="1006475"/>
          </a:xfrm>
          <a:prstGeom prst="rect">
            <a:avLst/>
          </a:prstGeom>
          <a:noFill/>
          <a:ln w="9525" algn="ctr">
            <a:noFill/>
            <a:miter lim="800000"/>
            <a:headEnd/>
            <a:tailEnd/>
          </a:ln>
        </p:spPr>
        <p:txBody>
          <a:bodyPr>
            <a:spAutoFit/>
          </a:bodyPr>
          <a:lstStyle/>
          <a:p>
            <a:pPr algn="ctr">
              <a:spcBef>
                <a:spcPct val="20000"/>
              </a:spcBef>
              <a:buFontTx/>
              <a:buChar char="•"/>
            </a:pPr>
            <a:r>
              <a:rPr lang="es-ES" sz="2000" b="1"/>
              <a:t>Propuesta de un texto bíblico, acompañado de algunas pistas interpretativas que ayuden a interpretar narrativa y existencialmente el tema</a:t>
            </a:r>
            <a:endParaRPr lang="es-ES_tradnl" sz="2000" b="1"/>
          </a:p>
        </p:txBody>
      </p:sp>
      <p:sp>
        <p:nvSpPr>
          <p:cNvPr id="44034" name="Rectangle 6"/>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4035"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4036"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4037"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4038" name="Rectangle 10"/>
          <p:cNvSpPr>
            <a:spLocks noChangeArrowheads="1"/>
          </p:cNvSpPr>
          <p:nvPr/>
        </p:nvSpPr>
        <p:spPr bwMode="auto">
          <a:xfrm>
            <a:off x="457200" y="2286000"/>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3. Sugerencias a partir de un texto bíblico significativo</a:t>
            </a:r>
            <a:endParaRPr lang="es-ES_tradnl" sz="1600" b="1"/>
          </a:p>
        </p:txBody>
      </p:sp>
      <p:sp>
        <p:nvSpPr>
          <p:cNvPr id="44039" name="Rectangle 11"/>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4040"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4041"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4042" name="Picture 14" descr="parabolas-fano"/>
          <p:cNvPicPr>
            <a:picLocks noChangeAspect="1" noChangeArrowheads="1"/>
          </p:cNvPicPr>
          <p:nvPr/>
        </p:nvPicPr>
        <p:blipFill>
          <a:blip r:embed="rId2" cstate="print"/>
          <a:srcRect/>
          <a:stretch>
            <a:fillRect/>
          </a:stretch>
        </p:blipFill>
        <p:spPr bwMode="auto">
          <a:xfrm>
            <a:off x="5410200" y="1524000"/>
            <a:ext cx="2895600" cy="260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685800"/>
            <a:ext cx="6019800" cy="563563"/>
          </a:xfrm>
        </p:spPr>
        <p:txBody>
          <a:bodyPr/>
          <a:lstStyle/>
          <a:p>
            <a:r>
              <a:rPr lang="es-ES_tradnl" sz="1800" smtClean="0"/>
              <a:t>TEXTO BIBLICO (L15, 11-24)</a:t>
            </a:r>
          </a:p>
        </p:txBody>
      </p:sp>
      <p:sp>
        <p:nvSpPr>
          <p:cNvPr id="64515" name="Rectangle 3"/>
          <p:cNvSpPr>
            <a:spLocks noGrp="1" noChangeArrowheads="1"/>
          </p:cNvSpPr>
          <p:nvPr>
            <p:ph type="body" idx="1"/>
          </p:nvPr>
        </p:nvSpPr>
        <p:spPr>
          <a:xfrm>
            <a:off x="381000" y="1295400"/>
            <a:ext cx="6172200" cy="1143000"/>
          </a:xfrm>
        </p:spPr>
        <p:txBody>
          <a:bodyPr/>
          <a:lstStyle/>
          <a:p>
            <a:r>
              <a:rPr lang="es-ES_tradnl" sz="2000" smtClean="0"/>
              <a:t>SE LEE EL TEXTO, DESPACIO</a:t>
            </a:r>
          </a:p>
          <a:p>
            <a:r>
              <a:rPr lang="es-ES_tradnl" sz="2000" smtClean="0"/>
              <a:t>SE EXPLICA BREVEMENTE DANDO ALGUNAS PISTAS EN LAS QUE FIJARSE</a:t>
            </a:r>
          </a:p>
        </p:txBody>
      </p:sp>
      <p:sp>
        <p:nvSpPr>
          <p:cNvPr id="64517" name="Rectangle 10"/>
          <p:cNvSpPr>
            <a:spLocks noChangeArrowheads="1"/>
          </p:cNvSpPr>
          <p:nvPr/>
        </p:nvSpPr>
        <p:spPr bwMode="auto">
          <a:xfrm>
            <a:off x="0" y="0"/>
            <a:ext cx="5867400" cy="4572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Sugerencias a partir de un texto bíblico significativo</a:t>
            </a:r>
            <a:endParaRPr lang="es-ES_tradnl" sz="1600" b="1">
              <a:solidFill>
                <a:schemeClr val="bg1"/>
              </a:solidFill>
            </a:endParaRPr>
          </a:p>
        </p:txBody>
      </p:sp>
      <p:sp>
        <p:nvSpPr>
          <p:cNvPr id="64518" name="Rectangle 6"/>
          <p:cNvSpPr>
            <a:spLocks noChangeArrowheads="1"/>
          </p:cNvSpPr>
          <p:nvPr/>
        </p:nvSpPr>
        <p:spPr bwMode="auto">
          <a:xfrm>
            <a:off x="533400" y="2590800"/>
            <a:ext cx="6096000" cy="366713"/>
          </a:xfrm>
          <a:prstGeom prst="rect">
            <a:avLst/>
          </a:prstGeom>
          <a:noFill/>
          <a:ln w="9525">
            <a:noFill/>
            <a:miter lim="800000"/>
            <a:headEnd/>
            <a:tailEnd/>
          </a:ln>
          <a:effectLst/>
        </p:spPr>
        <p:txBody>
          <a:bodyPr>
            <a:spAutoFit/>
          </a:bodyPr>
          <a:lstStyle/>
          <a:p>
            <a:pPr lvl="1" algn="ctr"/>
            <a:r>
              <a:rPr lang="es-ES_tradnl" b="1">
                <a:solidFill>
                  <a:srgbClr val="FF3300"/>
                </a:solidFill>
              </a:rPr>
              <a:t> CARACTERÍSTICAS DEL PADRE DE LA PARÁBOLA: </a:t>
            </a:r>
          </a:p>
        </p:txBody>
      </p:sp>
      <p:sp>
        <p:nvSpPr>
          <p:cNvPr id="64519" name="Rectangle 7"/>
          <p:cNvSpPr>
            <a:spLocks noChangeArrowheads="1"/>
          </p:cNvSpPr>
          <p:nvPr/>
        </p:nvSpPr>
        <p:spPr bwMode="auto">
          <a:xfrm>
            <a:off x="565150" y="5867400"/>
            <a:ext cx="5683250" cy="641350"/>
          </a:xfrm>
          <a:prstGeom prst="rect">
            <a:avLst/>
          </a:prstGeom>
          <a:noFill/>
          <a:ln w="9525">
            <a:noFill/>
            <a:miter lim="800000"/>
            <a:headEnd/>
            <a:tailEnd/>
          </a:ln>
          <a:effectLst/>
        </p:spPr>
        <p:txBody>
          <a:bodyPr>
            <a:spAutoFit/>
          </a:bodyPr>
          <a:lstStyle/>
          <a:p>
            <a:pPr lvl="2" algn="ctr"/>
            <a:r>
              <a:rPr lang="es-ES_tradnl" b="1" i="1"/>
              <a:t>AL HIJO MAYOR SALE A BUSCARLE, LE INVITA A ACOGER AL HERMANO PEQUEÑO, </a:t>
            </a:r>
          </a:p>
        </p:txBody>
      </p:sp>
      <p:sp>
        <p:nvSpPr>
          <p:cNvPr id="64520" name="Rectangle 8"/>
          <p:cNvSpPr>
            <a:spLocks noChangeArrowheads="1"/>
          </p:cNvSpPr>
          <p:nvPr/>
        </p:nvSpPr>
        <p:spPr bwMode="auto">
          <a:xfrm>
            <a:off x="457200" y="4876800"/>
            <a:ext cx="6477000" cy="641350"/>
          </a:xfrm>
          <a:prstGeom prst="rect">
            <a:avLst/>
          </a:prstGeom>
          <a:noFill/>
          <a:ln w="9525" algn="ctr">
            <a:noFill/>
            <a:miter lim="800000"/>
            <a:headEnd/>
            <a:tailEnd/>
          </a:ln>
          <a:effectLst/>
        </p:spPr>
        <p:txBody>
          <a:bodyPr>
            <a:spAutoFit/>
          </a:bodyPr>
          <a:lstStyle/>
          <a:p>
            <a:pPr lvl="2" algn="ctr"/>
            <a:r>
              <a:rPr lang="es-ES_tradnl" b="1" i="1"/>
              <a:t>ESPERA AL HIJO QUE SE HA IDO, LE ACOGE CON ALEGRIA CUANDO VUELVE, LE SIENTA A SU MESA</a:t>
            </a:r>
          </a:p>
        </p:txBody>
      </p:sp>
      <p:sp>
        <p:nvSpPr>
          <p:cNvPr id="64521" name="Rectangle 9"/>
          <p:cNvSpPr>
            <a:spLocks noChangeArrowheads="1"/>
          </p:cNvSpPr>
          <p:nvPr/>
        </p:nvSpPr>
        <p:spPr bwMode="auto">
          <a:xfrm>
            <a:off x="838200" y="4114800"/>
            <a:ext cx="4572000" cy="641350"/>
          </a:xfrm>
          <a:prstGeom prst="rect">
            <a:avLst/>
          </a:prstGeom>
          <a:noFill/>
          <a:ln w="9525" algn="ctr">
            <a:noFill/>
            <a:miter lim="800000"/>
            <a:headEnd/>
            <a:tailEnd/>
          </a:ln>
          <a:effectLst/>
        </p:spPr>
        <p:txBody>
          <a:bodyPr>
            <a:spAutoFit/>
          </a:bodyPr>
          <a:lstStyle/>
          <a:p>
            <a:pPr lvl="2" algn="ctr"/>
            <a:r>
              <a:rPr lang="es-ES_tradnl" b="1" i="1"/>
              <a:t>AMA A LOS DOS HIJOS (QUE SON MUY DISTINTOS)</a:t>
            </a:r>
          </a:p>
        </p:txBody>
      </p:sp>
      <p:sp>
        <p:nvSpPr>
          <p:cNvPr id="64522" name="Rectangle 10"/>
          <p:cNvSpPr>
            <a:spLocks noChangeArrowheads="1"/>
          </p:cNvSpPr>
          <p:nvPr/>
        </p:nvSpPr>
        <p:spPr bwMode="auto">
          <a:xfrm>
            <a:off x="381000" y="3352800"/>
            <a:ext cx="5715000" cy="641350"/>
          </a:xfrm>
          <a:prstGeom prst="rect">
            <a:avLst/>
          </a:prstGeom>
          <a:noFill/>
          <a:ln w="9525" algn="ctr">
            <a:noFill/>
            <a:miter lim="800000"/>
            <a:headEnd/>
            <a:tailEnd/>
          </a:ln>
          <a:effectLst/>
        </p:spPr>
        <p:txBody>
          <a:bodyPr>
            <a:spAutoFit/>
          </a:bodyPr>
          <a:lstStyle/>
          <a:p>
            <a:pPr lvl="2" algn="ctr"/>
            <a:r>
              <a:rPr lang="es-ES_tradnl" b="1" i="1"/>
              <a:t> RESPETA LA LIBERTAD DEL HIJO AUNQUE LE DUELA</a:t>
            </a:r>
          </a:p>
        </p:txBody>
      </p:sp>
      <p:pic>
        <p:nvPicPr>
          <p:cNvPr id="64527" name="Picture 15" descr="hijo prodigo fano a color"/>
          <p:cNvPicPr>
            <a:picLocks noChangeAspect="1" noChangeArrowheads="1"/>
          </p:cNvPicPr>
          <p:nvPr/>
        </p:nvPicPr>
        <p:blipFill>
          <a:blip r:embed="rId2" cstate="print"/>
          <a:srcRect/>
          <a:stretch>
            <a:fillRect/>
          </a:stretch>
        </p:blipFill>
        <p:spPr bwMode="auto">
          <a:xfrm>
            <a:off x="0" y="1006475"/>
            <a:ext cx="9144000" cy="5851525"/>
          </a:xfrm>
          <a:prstGeom prst="rect">
            <a:avLst/>
          </a:prstGeom>
          <a:noFill/>
        </p:spPr>
      </p:pic>
      <p:pic>
        <p:nvPicPr>
          <p:cNvPr id="64526" name="Picture 14" descr="Jc-catequista"/>
          <p:cNvPicPr>
            <a:picLocks noChangeAspect="1" noChangeArrowheads="1"/>
          </p:cNvPicPr>
          <p:nvPr/>
        </p:nvPicPr>
        <p:blipFill>
          <a:blip r:embed="rId3" cstate="print"/>
          <a:srcRect r="59511"/>
          <a:stretch>
            <a:fillRect/>
          </a:stretch>
        </p:blipFill>
        <p:spPr bwMode="auto">
          <a:xfrm>
            <a:off x="6686550" y="0"/>
            <a:ext cx="2457450" cy="6858000"/>
          </a:xfrm>
          <a:prstGeom prst="rect">
            <a:avLst/>
          </a:prstGeom>
          <a:noFill/>
        </p:spPr>
      </p:pic>
      <p:pic>
        <p:nvPicPr>
          <p:cNvPr id="64528" name="Picture 16" descr="hijo prodigo fano a color"/>
          <p:cNvPicPr>
            <a:picLocks noChangeAspect="1" noChangeArrowheads="1"/>
          </p:cNvPicPr>
          <p:nvPr/>
        </p:nvPicPr>
        <p:blipFill>
          <a:blip r:embed="rId4" cstate="print"/>
          <a:srcRect/>
          <a:stretch>
            <a:fillRect/>
          </a:stretch>
        </p:blipFill>
        <p:spPr bwMode="auto">
          <a:xfrm>
            <a:off x="6629400" y="0"/>
            <a:ext cx="2514600" cy="1609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64527"/>
                                        </p:tgtEl>
                                      </p:cBhvr>
                                    </p:animEffect>
                                    <p:set>
                                      <p:cBhvr>
                                        <p:cTn id="7" dur="1" fill="hold">
                                          <p:stCondLst>
                                            <p:cond delay="1999"/>
                                          </p:stCondLst>
                                        </p:cTn>
                                        <p:tgtEl>
                                          <p:spTgt spid="64527"/>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64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914400" y="4816475"/>
            <a:ext cx="7086600" cy="1431925"/>
          </a:xfrm>
          <a:prstGeom prst="rect">
            <a:avLst/>
          </a:prstGeom>
          <a:noFill/>
          <a:ln w="9525" algn="ctr">
            <a:noFill/>
            <a:miter lim="800000"/>
            <a:headEnd/>
            <a:tailEnd/>
          </a:ln>
        </p:spPr>
        <p:txBody>
          <a:bodyPr>
            <a:spAutoFit/>
          </a:bodyPr>
          <a:lstStyle/>
          <a:p>
            <a:pPr algn="ctr">
              <a:spcBef>
                <a:spcPct val="20000"/>
              </a:spcBef>
              <a:buFontTx/>
              <a:buChar char="•"/>
            </a:pPr>
            <a:r>
              <a:rPr lang="es-ES" sz="2000" b="1"/>
              <a:t>Invitación al silencio y la reflexión personal.</a:t>
            </a:r>
          </a:p>
          <a:p>
            <a:pPr algn="ctr">
              <a:spcBef>
                <a:spcPct val="20000"/>
              </a:spcBef>
              <a:buFontTx/>
              <a:buChar char="•"/>
            </a:pPr>
            <a:r>
              <a:rPr lang="es-ES" sz="2000" b="1"/>
              <a:t>Música de fondo que invita a unos 5 min de silencio .</a:t>
            </a:r>
          </a:p>
          <a:p>
            <a:pPr algn="ctr">
              <a:spcBef>
                <a:spcPct val="20000"/>
              </a:spcBef>
              <a:buFontTx/>
              <a:buChar char="•"/>
            </a:pPr>
            <a:r>
              <a:rPr lang="es-ES" sz="2000" b="1"/>
              <a:t>Los participantes, con una hoja de apoyo, puedan profundizar brevemente en lo dicho hasta el momento</a:t>
            </a:r>
            <a:endParaRPr lang="es-ES_tradnl" sz="2000" b="1"/>
          </a:p>
        </p:txBody>
      </p:sp>
      <p:sp>
        <p:nvSpPr>
          <p:cNvPr id="45058" name="Rectangle 4"/>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5059" name="Rectangle 5"/>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5060" name="Rectangle 6"/>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5061" name="Rectangle 7"/>
          <p:cNvSpPr>
            <a:spLocks noChangeArrowheads="1"/>
          </p:cNvSpPr>
          <p:nvPr/>
        </p:nvSpPr>
        <p:spPr bwMode="auto">
          <a:xfrm>
            <a:off x="457200" y="2667000"/>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4. Momento para la interpelación y asimilación personal </a:t>
            </a:r>
          </a:p>
        </p:txBody>
      </p:sp>
      <p:sp>
        <p:nvSpPr>
          <p:cNvPr id="45062" name="Rectangle 8"/>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5063" name="Rectangle 9"/>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5064" name="Rectangle 10"/>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5065"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5066" name="Picture 13" descr="conectate-al-esps-fano"/>
          <p:cNvPicPr>
            <a:picLocks noChangeAspect="1" noChangeArrowheads="1"/>
          </p:cNvPicPr>
          <p:nvPr/>
        </p:nvPicPr>
        <p:blipFill>
          <a:blip r:embed="rId2" cstate="print"/>
          <a:srcRect/>
          <a:stretch>
            <a:fillRect/>
          </a:stretch>
        </p:blipFill>
        <p:spPr bwMode="auto">
          <a:xfrm>
            <a:off x="5410200" y="1524000"/>
            <a:ext cx="31242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9" name="AutoShape 13"/>
          <p:cNvSpPr>
            <a:spLocks noChangeArrowheads="1"/>
          </p:cNvSpPr>
          <p:nvPr/>
        </p:nvSpPr>
        <p:spPr bwMode="auto">
          <a:xfrm>
            <a:off x="381000" y="3733800"/>
            <a:ext cx="6172200" cy="2971800"/>
          </a:xfrm>
          <a:prstGeom prst="wedgeRoundRectCallout">
            <a:avLst>
              <a:gd name="adj1" fmla="val 54194"/>
              <a:gd name="adj2" fmla="val -63569"/>
              <a:gd name="adj3" fmla="val 16667"/>
            </a:avLst>
          </a:prstGeom>
          <a:solidFill>
            <a:schemeClr val="bg1"/>
          </a:solidFill>
          <a:ln w="9525">
            <a:solidFill>
              <a:srgbClr val="C0C0C0"/>
            </a:solidFill>
            <a:prstDash val="lgDash"/>
            <a:miter lim="800000"/>
            <a:headEnd/>
            <a:tailEnd/>
          </a:ln>
          <a:effectLst/>
        </p:spPr>
        <p:txBody>
          <a:bodyPr/>
          <a:lstStyle/>
          <a:p>
            <a:pPr algn="ctr"/>
            <a:endParaRPr lang="es-ES_tradnl" b="1">
              <a:solidFill>
                <a:srgbClr val="FF3300"/>
              </a:solidFill>
            </a:endParaRPr>
          </a:p>
        </p:txBody>
      </p:sp>
      <p:sp>
        <p:nvSpPr>
          <p:cNvPr id="65548" name="Rectangle 12"/>
          <p:cNvSpPr>
            <a:spLocks noChangeArrowheads="1"/>
          </p:cNvSpPr>
          <p:nvPr/>
        </p:nvSpPr>
        <p:spPr bwMode="auto">
          <a:xfrm>
            <a:off x="457200" y="762000"/>
            <a:ext cx="8382000" cy="1371600"/>
          </a:xfrm>
          <a:prstGeom prst="rect">
            <a:avLst/>
          </a:prstGeom>
          <a:solidFill>
            <a:srgbClr val="C0C0C0"/>
          </a:solidFill>
          <a:ln w="9525">
            <a:solidFill>
              <a:schemeClr val="tx1"/>
            </a:solidFill>
            <a:miter lim="800000"/>
            <a:headEnd/>
            <a:tailEnd/>
          </a:ln>
          <a:effectLst/>
        </p:spPr>
        <p:txBody>
          <a:bodyPr wrap="none" anchor="ctr"/>
          <a:lstStyle/>
          <a:p>
            <a:endParaRPr lang="es-ES_tradnl"/>
          </a:p>
        </p:txBody>
      </p:sp>
      <p:sp>
        <p:nvSpPr>
          <p:cNvPr id="65538" name="Rectangle 2"/>
          <p:cNvSpPr>
            <a:spLocks noGrp="1" noChangeArrowheads="1"/>
          </p:cNvSpPr>
          <p:nvPr>
            <p:ph type="title"/>
          </p:nvPr>
        </p:nvSpPr>
        <p:spPr>
          <a:xfrm>
            <a:off x="1600200" y="914400"/>
            <a:ext cx="3733800" cy="304800"/>
          </a:xfrm>
          <a:solidFill>
            <a:srgbClr val="FFFF00"/>
          </a:solidFill>
          <a:ln/>
        </p:spPr>
        <p:txBody>
          <a:bodyPr/>
          <a:lstStyle/>
          <a:p>
            <a:r>
              <a:rPr lang="es-ES_tradnl" sz="2000" b="1" smtClean="0">
                <a:solidFill>
                  <a:srgbClr val="FF3300"/>
                </a:solidFill>
              </a:rPr>
              <a:t>PARA REFLEXIONAR</a:t>
            </a:r>
          </a:p>
        </p:txBody>
      </p:sp>
      <p:pic>
        <p:nvPicPr>
          <p:cNvPr id="65540" name="Picture 4" descr="Jc-catequista"/>
          <p:cNvPicPr>
            <a:picLocks noChangeAspect="1" noChangeArrowheads="1"/>
          </p:cNvPicPr>
          <p:nvPr/>
        </p:nvPicPr>
        <p:blipFill>
          <a:blip r:embed="rId2" cstate="print"/>
          <a:srcRect r="59822"/>
          <a:stretch>
            <a:fillRect/>
          </a:stretch>
        </p:blipFill>
        <p:spPr bwMode="auto">
          <a:xfrm>
            <a:off x="6705600" y="0"/>
            <a:ext cx="2438400" cy="6858000"/>
          </a:xfrm>
          <a:prstGeom prst="rect">
            <a:avLst/>
          </a:prstGeom>
          <a:noFill/>
        </p:spPr>
      </p:pic>
      <p:sp>
        <p:nvSpPr>
          <p:cNvPr id="65541" name="Rectangle 7"/>
          <p:cNvSpPr>
            <a:spLocks noChangeArrowheads="1"/>
          </p:cNvSpPr>
          <p:nvPr/>
        </p:nvSpPr>
        <p:spPr bwMode="auto">
          <a:xfrm>
            <a:off x="0" y="0"/>
            <a:ext cx="5715000" cy="381000"/>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Momento para la interpelación y asimilación personal </a:t>
            </a:r>
          </a:p>
        </p:txBody>
      </p:sp>
      <p:sp>
        <p:nvSpPr>
          <p:cNvPr id="65542" name="Rectangle 6"/>
          <p:cNvSpPr>
            <a:spLocks noChangeArrowheads="1"/>
          </p:cNvSpPr>
          <p:nvPr/>
        </p:nvSpPr>
        <p:spPr bwMode="auto">
          <a:xfrm>
            <a:off x="2787650" y="5870575"/>
            <a:ext cx="3155950" cy="530225"/>
          </a:xfrm>
          <a:prstGeom prst="rect">
            <a:avLst/>
          </a:prstGeom>
          <a:solidFill>
            <a:schemeClr val="bg1"/>
          </a:solidFill>
          <a:ln w="9525">
            <a:noFill/>
            <a:miter lim="800000"/>
            <a:headEnd/>
            <a:tailEnd/>
          </a:ln>
          <a:effectLst/>
        </p:spPr>
        <p:txBody>
          <a:bodyPr>
            <a:spAutoFit/>
          </a:bodyPr>
          <a:lstStyle/>
          <a:p>
            <a:pPr algn="r" eaLnBrk="0" hangingPunct="0">
              <a:lnSpc>
                <a:spcPct val="80000"/>
              </a:lnSpc>
              <a:spcBef>
                <a:spcPct val="20000"/>
              </a:spcBef>
            </a:pPr>
            <a:r>
              <a:rPr lang="es-ES_tradnl" b="1">
                <a:solidFill>
                  <a:srgbClr val="FF3300"/>
                </a:solidFill>
              </a:rPr>
              <a:t>¡QUIERO APRENDER DE DIOS PADRE!</a:t>
            </a:r>
          </a:p>
        </p:txBody>
      </p:sp>
      <p:sp>
        <p:nvSpPr>
          <p:cNvPr id="65543" name="Rectangle 7"/>
          <p:cNvSpPr>
            <a:spLocks noChangeArrowheads="1"/>
          </p:cNvSpPr>
          <p:nvPr/>
        </p:nvSpPr>
        <p:spPr bwMode="auto">
          <a:xfrm>
            <a:off x="3505200" y="4800600"/>
            <a:ext cx="2597150" cy="641350"/>
          </a:xfrm>
          <a:prstGeom prst="rect">
            <a:avLst/>
          </a:prstGeom>
          <a:solidFill>
            <a:schemeClr val="bg1"/>
          </a:solidFill>
          <a:ln w="9525">
            <a:noFill/>
            <a:miter lim="800000"/>
            <a:headEnd/>
            <a:tailEnd/>
          </a:ln>
          <a:effectLst/>
        </p:spPr>
        <p:txBody>
          <a:bodyPr>
            <a:spAutoFit/>
          </a:bodyPr>
          <a:lstStyle/>
          <a:p>
            <a:r>
              <a:rPr lang="es-ES_tradnl" b="1">
                <a:solidFill>
                  <a:srgbClr val="FF3300"/>
                </a:solidFill>
              </a:rPr>
              <a:t>¡QUIERO SER UN BUEN PADRE!</a:t>
            </a:r>
          </a:p>
        </p:txBody>
      </p:sp>
      <p:sp>
        <p:nvSpPr>
          <p:cNvPr id="65544" name="Rectangle 8"/>
          <p:cNvSpPr>
            <a:spLocks noChangeArrowheads="1"/>
          </p:cNvSpPr>
          <p:nvPr/>
        </p:nvSpPr>
        <p:spPr bwMode="auto">
          <a:xfrm>
            <a:off x="1447800" y="4114800"/>
            <a:ext cx="4740275" cy="641350"/>
          </a:xfrm>
          <a:prstGeom prst="rect">
            <a:avLst/>
          </a:prstGeom>
          <a:solidFill>
            <a:schemeClr val="bg1"/>
          </a:solidFill>
          <a:ln w="9525">
            <a:noFill/>
            <a:miter lim="800000"/>
            <a:headEnd/>
            <a:tailEnd/>
          </a:ln>
          <a:effectLst/>
        </p:spPr>
        <p:txBody>
          <a:bodyPr>
            <a:spAutoFit/>
          </a:bodyPr>
          <a:lstStyle/>
          <a:p>
            <a:pPr eaLnBrk="0" hangingPunct="0">
              <a:spcBef>
                <a:spcPct val="20000"/>
              </a:spcBef>
            </a:pPr>
            <a:r>
              <a:rPr lang="es-ES_tradnl" b="1">
                <a:solidFill>
                  <a:srgbClr val="FF3300"/>
                </a:solidFill>
              </a:rPr>
              <a:t>MI AMOR POR LOS HIJOS TAMBIÉN ES REFLEJO DEL AMOR DE DIOS.</a:t>
            </a:r>
          </a:p>
        </p:txBody>
      </p:sp>
      <p:sp>
        <p:nvSpPr>
          <p:cNvPr id="65545" name="Rectangle 9"/>
          <p:cNvSpPr>
            <a:spLocks noChangeArrowheads="1"/>
          </p:cNvSpPr>
          <p:nvPr/>
        </p:nvSpPr>
        <p:spPr bwMode="auto">
          <a:xfrm>
            <a:off x="457200" y="2435225"/>
            <a:ext cx="6553200" cy="1069975"/>
          </a:xfrm>
          <a:prstGeom prst="rect">
            <a:avLst/>
          </a:prstGeom>
          <a:noFill/>
          <a:ln w="9525">
            <a:noFill/>
            <a:miter lim="800000"/>
            <a:headEnd/>
            <a:tailEnd/>
          </a:ln>
          <a:effectLst/>
        </p:spPr>
        <p:txBody>
          <a:bodyPr>
            <a:spAutoFit/>
          </a:bodyPr>
          <a:lstStyle/>
          <a:p>
            <a:pPr algn="ctr" eaLnBrk="0" hangingPunct="0">
              <a:lnSpc>
                <a:spcPct val="80000"/>
              </a:lnSpc>
              <a:spcBef>
                <a:spcPct val="20000"/>
              </a:spcBef>
            </a:pPr>
            <a:r>
              <a:rPr lang="es-ES_tradnl" sz="2000" b="1" i="1"/>
              <a:t>LOS CUIDADOS, LA PROTECCION, EL CARIÑO, EL ALIMENTO QUE TE HAN DADO LOS TUYOS SON REFLEJO DEL AMOR DE DIOS PADRE. INTENTA AGRADECERLO</a:t>
            </a:r>
          </a:p>
        </p:txBody>
      </p:sp>
      <p:sp>
        <p:nvSpPr>
          <p:cNvPr id="65547" name="Rectangle 11"/>
          <p:cNvSpPr>
            <a:spLocks noChangeArrowheads="1"/>
          </p:cNvSpPr>
          <p:nvPr/>
        </p:nvSpPr>
        <p:spPr bwMode="auto">
          <a:xfrm>
            <a:off x="381000" y="1295400"/>
            <a:ext cx="8458200" cy="366713"/>
          </a:xfrm>
          <a:prstGeom prst="rect">
            <a:avLst/>
          </a:prstGeom>
          <a:noFill/>
          <a:ln w="9525">
            <a:noFill/>
            <a:miter lim="800000"/>
            <a:headEnd/>
            <a:tailEnd/>
          </a:ln>
          <a:effectLst/>
        </p:spPr>
        <p:txBody>
          <a:bodyPr>
            <a:spAutoFit/>
          </a:bodyPr>
          <a:lstStyle/>
          <a:p>
            <a:pPr algn="ctr"/>
            <a:r>
              <a:rPr lang="es-ES_tradnl" b="1"/>
              <a:t>NOSOTROS TAMBIÉN SOMOS PADRES, PERO ANTES HEMOS SIDO HIJOS</a:t>
            </a:r>
          </a:p>
        </p:txBody>
      </p:sp>
      <p:pic>
        <p:nvPicPr>
          <p:cNvPr id="65551" name="Picture 15" descr="1230631755525"/>
          <p:cNvPicPr>
            <a:picLocks noChangeAspect="1" noChangeArrowheads="1"/>
          </p:cNvPicPr>
          <p:nvPr/>
        </p:nvPicPr>
        <p:blipFill>
          <a:blip r:embed="rId3" cstate="print"/>
          <a:srcRect/>
          <a:stretch>
            <a:fillRect/>
          </a:stretch>
        </p:blipFill>
        <p:spPr bwMode="auto">
          <a:xfrm>
            <a:off x="914400" y="4876800"/>
            <a:ext cx="2019300" cy="14001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371600" y="4800600"/>
            <a:ext cx="5467350" cy="1006475"/>
          </a:xfrm>
          <a:prstGeom prst="rect">
            <a:avLst/>
          </a:prstGeom>
          <a:noFill/>
          <a:ln w="9525" algn="ctr">
            <a:noFill/>
            <a:miter lim="800000"/>
            <a:headEnd/>
            <a:tailEnd/>
          </a:ln>
        </p:spPr>
        <p:txBody>
          <a:bodyPr>
            <a:spAutoFit/>
          </a:bodyPr>
          <a:lstStyle/>
          <a:p>
            <a:pPr algn="ctr">
              <a:spcBef>
                <a:spcPct val="20000"/>
              </a:spcBef>
              <a:buFontTx/>
              <a:buChar char="•"/>
            </a:pPr>
            <a:r>
              <a:rPr lang="es-ES" sz="2000" b="1"/>
              <a:t> Invitación a prolongar lo vivido, comprometiéndose los padres a realizar una sencilla actividad en el hogar</a:t>
            </a:r>
            <a:endParaRPr lang="es-ES_tradnl" sz="2000" b="1"/>
          </a:p>
        </p:txBody>
      </p:sp>
      <p:sp>
        <p:nvSpPr>
          <p:cNvPr id="46082" name="Rectangle 5"/>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6083" name="Rectangle 6"/>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6084" name="Rectangle 7"/>
          <p:cNvSpPr>
            <a:spLocks noChangeArrowheads="1"/>
          </p:cNvSpPr>
          <p:nvPr/>
        </p:nvSpPr>
        <p:spPr bwMode="auto">
          <a:xfrm>
            <a:off x="457200" y="3068638"/>
            <a:ext cx="4876800" cy="346075"/>
          </a:xfrm>
          <a:prstGeom prst="rect">
            <a:avLst/>
          </a:prstGeom>
          <a:solidFill>
            <a:srgbClr val="FFFF66"/>
          </a:solidFill>
          <a:ln w="9525" algn="ctr">
            <a:solidFill>
              <a:schemeClr val="bg2"/>
            </a:solidFill>
            <a:miter lim="800000"/>
            <a:headEnd/>
            <a:tailEnd/>
          </a:ln>
        </p:spPr>
        <p:txBody>
          <a:bodyPr>
            <a:spAutoFit/>
          </a:bodyPr>
          <a:lstStyle/>
          <a:p>
            <a:r>
              <a:rPr lang="es-ES" sz="1600" b="1"/>
              <a:t>5. Pequeño compromiso para hacer en familia</a:t>
            </a:r>
            <a:endParaRPr lang="es-ES_tradnl" sz="1600" b="1"/>
          </a:p>
        </p:txBody>
      </p:sp>
      <p:sp>
        <p:nvSpPr>
          <p:cNvPr id="46085" name="Rectangle 8"/>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6086" name="Rectangle 9"/>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6087" name="Rectangle 10"/>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6088" name="Rectangle 11"/>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6089"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6090" name="Picture 13" descr="felicidad-fano"/>
          <p:cNvPicPr>
            <a:picLocks noChangeAspect="1" noChangeArrowheads="1"/>
          </p:cNvPicPr>
          <p:nvPr/>
        </p:nvPicPr>
        <p:blipFill>
          <a:blip r:embed="rId2" cstate="print"/>
          <a:srcRect/>
          <a:stretch>
            <a:fillRect/>
          </a:stretch>
        </p:blipFill>
        <p:spPr bwMode="auto">
          <a:xfrm>
            <a:off x="5410200" y="1524000"/>
            <a:ext cx="3733800" cy="265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1" name="Picture 11" descr="rezar"/>
          <p:cNvPicPr>
            <a:picLocks noChangeAspect="1" noChangeArrowheads="1"/>
          </p:cNvPicPr>
          <p:nvPr/>
        </p:nvPicPr>
        <p:blipFill>
          <a:blip r:embed="rId2" cstate="print"/>
          <a:srcRect/>
          <a:stretch>
            <a:fillRect/>
          </a:stretch>
        </p:blipFill>
        <p:spPr bwMode="auto">
          <a:xfrm>
            <a:off x="3810000" y="0"/>
            <a:ext cx="5334000" cy="4656138"/>
          </a:xfrm>
          <a:prstGeom prst="rect">
            <a:avLst/>
          </a:prstGeom>
          <a:noFill/>
        </p:spPr>
      </p:pic>
      <p:sp>
        <p:nvSpPr>
          <p:cNvPr id="66562" name="Rectangle 2"/>
          <p:cNvSpPr>
            <a:spLocks noGrp="1" noChangeArrowheads="1"/>
          </p:cNvSpPr>
          <p:nvPr>
            <p:ph type="title"/>
          </p:nvPr>
        </p:nvSpPr>
        <p:spPr>
          <a:xfrm>
            <a:off x="381000" y="609600"/>
            <a:ext cx="3048000" cy="1295400"/>
          </a:xfrm>
        </p:spPr>
        <p:txBody>
          <a:bodyPr/>
          <a:lstStyle/>
          <a:p>
            <a:pPr algn="l"/>
            <a:r>
              <a:rPr lang="es-ES_tradnl" sz="2000" b="1" smtClean="0"/>
              <a:t>INVITACION A UN PEQUEÑO COMPROMISO PARA VIVIR EN CASA</a:t>
            </a:r>
          </a:p>
        </p:txBody>
      </p:sp>
      <p:pic>
        <p:nvPicPr>
          <p:cNvPr id="66564" name="Picture 4" descr="Jc-catequista"/>
          <p:cNvPicPr>
            <a:picLocks noChangeAspect="1" noChangeArrowheads="1"/>
          </p:cNvPicPr>
          <p:nvPr/>
        </p:nvPicPr>
        <p:blipFill>
          <a:blip r:embed="rId3" cstate="print"/>
          <a:srcRect t="28889" r="59511"/>
          <a:stretch>
            <a:fillRect/>
          </a:stretch>
        </p:blipFill>
        <p:spPr bwMode="auto">
          <a:xfrm>
            <a:off x="6686550" y="1981200"/>
            <a:ext cx="2457450" cy="4876800"/>
          </a:xfrm>
          <a:prstGeom prst="rect">
            <a:avLst/>
          </a:prstGeom>
          <a:noFill/>
        </p:spPr>
      </p:pic>
      <p:sp>
        <p:nvSpPr>
          <p:cNvPr id="66565" name="Rectangle 7"/>
          <p:cNvSpPr>
            <a:spLocks noChangeArrowheads="1"/>
          </p:cNvSpPr>
          <p:nvPr/>
        </p:nvSpPr>
        <p:spPr bwMode="auto">
          <a:xfrm>
            <a:off x="0" y="0"/>
            <a:ext cx="4876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 Pequeño compromiso para hacer en familia</a:t>
            </a:r>
            <a:endParaRPr lang="es-ES_tradnl" sz="1600" b="1">
              <a:solidFill>
                <a:schemeClr val="bg1"/>
              </a:solidFill>
            </a:endParaRPr>
          </a:p>
        </p:txBody>
      </p:sp>
      <p:sp>
        <p:nvSpPr>
          <p:cNvPr id="66567" name="Rectangle 7"/>
          <p:cNvSpPr>
            <a:spLocks noChangeArrowheads="1"/>
          </p:cNvSpPr>
          <p:nvPr/>
        </p:nvSpPr>
        <p:spPr bwMode="auto">
          <a:xfrm>
            <a:off x="228600" y="2057400"/>
            <a:ext cx="3429000" cy="2647950"/>
          </a:xfrm>
          <a:prstGeom prst="rect">
            <a:avLst/>
          </a:prstGeom>
          <a:noFill/>
          <a:ln w="9525">
            <a:noFill/>
            <a:miter lim="800000"/>
            <a:headEnd/>
            <a:tailEnd/>
          </a:ln>
          <a:effectLst/>
        </p:spPr>
        <p:txBody>
          <a:bodyPr>
            <a:spAutoFit/>
          </a:bodyPr>
          <a:lstStyle/>
          <a:p>
            <a:pPr algn="ctr"/>
            <a:r>
              <a:rPr lang="es-ES_tradnl" sz="2400" b="1"/>
              <a:t>SI DIOS ES MI PADRE Y YO SU HIJO TENDRÉ QUE HABLAR CON ÉL</a:t>
            </a:r>
          </a:p>
          <a:p>
            <a:pPr algn="ctr"/>
            <a:r>
              <a:rPr lang="es-ES_tradnl" sz="2400" b="1"/>
              <a:t>JESUS ME HA ENSEÑADO COMO HACERLO</a:t>
            </a:r>
          </a:p>
        </p:txBody>
      </p:sp>
      <p:sp>
        <p:nvSpPr>
          <p:cNvPr id="66570" name="AutoShape 10"/>
          <p:cNvSpPr>
            <a:spLocks noChangeArrowheads="1"/>
          </p:cNvSpPr>
          <p:nvPr/>
        </p:nvSpPr>
        <p:spPr bwMode="auto">
          <a:xfrm>
            <a:off x="685800" y="5105400"/>
            <a:ext cx="5715000" cy="1524000"/>
          </a:xfrm>
          <a:prstGeom prst="wedgeRoundRectCallout">
            <a:avLst>
              <a:gd name="adj1" fmla="val 71056"/>
              <a:gd name="adj2" fmla="val -90833"/>
              <a:gd name="adj3" fmla="val 16667"/>
            </a:avLst>
          </a:prstGeom>
          <a:noFill/>
          <a:ln w="9525">
            <a:solidFill>
              <a:schemeClr val="tx1"/>
            </a:solidFill>
            <a:prstDash val="dash"/>
            <a:miter lim="800000"/>
            <a:headEnd/>
            <a:tailEnd/>
          </a:ln>
          <a:effectLst/>
        </p:spPr>
        <p:txBody>
          <a:bodyPr/>
          <a:lstStyle/>
          <a:p>
            <a:r>
              <a:rPr lang="es-ES_tradnl" b="1">
                <a:latin typeface="Comic Sans MS" pitchFamily="66" charset="0"/>
              </a:rPr>
              <a:t>OS INVITAMOS </a:t>
            </a:r>
            <a:r>
              <a:rPr lang="es-ES_tradnl" sz="2000" b="1">
                <a:latin typeface="Comic Sans MS" pitchFamily="66" charset="0"/>
              </a:rPr>
              <a:t>A REZAR EL PADRENUESTRO</a:t>
            </a:r>
            <a:r>
              <a:rPr lang="es-ES_tradnl" b="1">
                <a:latin typeface="Comic Sans MS" pitchFamily="66" charset="0"/>
              </a:rPr>
              <a:t> TODOS LOS DIAS CON VUESTROS HIJOS, POR EJEMPLO, A LA HORA DE ACOSTAROS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381000" y="4648200"/>
            <a:ext cx="8001000" cy="701675"/>
          </a:xfrm>
          <a:prstGeom prst="rect">
            <a:avLst/>
          </a:prstGeom>
          <a:noFill/>
          <a:ln w="9525" algn="ctr">
            <a:noFill/>
            <a:miter lim="800000"/>
            <a:headEnd/>
            <a:tailEnd/>
          </a:ln>
        </p:spPr>
        <p:txBody>
          <a:bodyPr>
            <a:spAutoFit/>
          </a:bodyPr>
          <a:lstStyle/>
          <a:p>
            <a:pPr algn="ctr">
              <a:spcBef>
                <a:spcPct val="20000"/>
              </a:spcBef>
              <a:buFontTx/>
              <a:buChar char="•"/>
            </a:pPr>
            <a:r>
              <a:rPr lang="es-ES" sz="2000" b="1"/>
              <a:t>Sencillo momento orante que posibilite ir acrecentando poco a poco la confianza en Dios</a:t>
            </a:r>
            <a:endParaRPr lang="es-ES_tradnl" sz="2000" b="1"/>
          </a:p>
        </p:txBody>
      </p:sp>
      <p:sp>
        <p:nvSpPr>
          <p:cNvPr id="47106" name="Rectangle 7"/>
          <p:cNvSpPr>
            <a:spLocks noChangeArrowheads="1"/>
          </p:cNvSpPr>
          <p:nvPr/>
        </p:nvSpPr>
        <p:spPr bwMode="auto">
          <a:xfrm>
            <a:off x="457200" y="3830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7. Entrega de una hoja para seguir reflexionando</a:t>
            </a:r>
            <a:endParaRPr lang="es-ES_tradnl" sz="1200" b="1">
              <a:solidFill>
                <a:srgbClr val="C0C0C0"/>
              </a:solidFill>
            </a:endParaRPr>
          </a:p>
        </p:txBody>
      </p:sp>
      <p:sp>
        <p:nvSpPr>
          <p:cNvPr id="47107" name="Rectangle 8"/>
          <p:cNvSpPr>
            <a:spLocks noChangeArrowheads="1"/>
          </p:cNvSpPr>
          <p:nvPr/>
        </p:nvSpPr>
        <p:spPr bwMode="auto">
          <a:xfrm>
            <a:off x="457200" y="3449638"/>
            <a:ext cx="4876800" cy="346075"/>
          </a:xfrm>
          <a:prstGeom prst="rect">
            <a:avLst/>
          </a:prstGeom>
          <a:solidFill>
            <a:srgbClr val="FFFF66"/>
          </a:solidFill>
          <a:ln w="9525" algn="ctr">
            <a:solidFill>
              <a:schemeClr val="bg2"/>
            </a:solidFill>
            <a:miter lim="800000"/>
            <a:headEnd/>
            <a:tailEnd/>
          </a:ln>
        </p:spPr>
        <p:txBody>
          <a:bodyPr>
            <a:spAutoFit/>
          </a:bodyPr>
          <a:lstStyle/>
          <a:p>
            <a:r>
              <a:rPr lang="es-ES" sz="1600" b="1"/>
              <a:t>6. Oración final</a:t>
            </a:r>
          </a:p>
        </p:txBody>
      </p:sp>
      <p:sp>
        <p:nvSpPr>
          <p:cNvPr id="47108" name="Rectangle 9"/>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7109" name="Rectangle 10"/>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7110" name="Rectangle 11"/>
          <p:cNvSpPr>
            <a:spLocks noChangeArrowheads="1"/>
          </p:cNvSpPr>
          <p:nvPr/>
        </p:nvSpPr>
        <p:spPr bwMode="auto">
          <a:xfrm>
            <a:off x="457200" y="2286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7111" name="Rectangle 12"/>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7112" name="Rectangle 13"/>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7113"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7114" name="Picture 15" descr="20050904"/>
          <p:cNvPicPr>
            <a:picLocks noChangeAspect="1" noChangeArrowheads="1"/>
          </p:cNvPicPr>
          <p:nvPr/>
        </p:nvPicPr>
        <p:blipFill>
          <a:blip r:embed="rId2" cstate="print"/>
          <a:srcRect/>
          <a:stretch>
            <a:fillRect/>
          </a:stretch>
        </p:blipFill>
        <p:spPr bwMode="auto">
          <a:xfrm>
            <a:off x="5410200" y="1524000"/>
            <a:ext cx="28956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1447800"/>
            <a:ext cx="6130925" cy="4525963"/>
          </a:xfrm>
        </p:spPr>
        <p:txBody>
          <a:bodyPr/>
          <a:lstStyle/>
          <a:p>
            <a:r>
              <a:rPr lang="es-ES_tradnl" b="1" smtClean="0"/>
              <a:t>DESPUES DE EXPLICAR LA ORACION DEL PADRENUESTRO, NOS DESPEDIMOS CANTÁNDOLE CON LA VERSIÓN QUE SE CONOZCA EN LA PARROQUIA</a:t>
            </a:r>
          </a:p>
        </p:txBody>
      </p:sp>
      <p:pic>
        <p:nvPicPr>
          <p:cNvPr id="67587" name="Picture 3" descr="Jc-catequista"/>
          <p:cNvPicPr>
            <a:picLocks noChangeAspect="1" noChangeArrowheads="1"/>
          </p:cNvPicPr>
          <p:nvPr/>
        </p:nvPicPr>
        <p:blipFill>
          <a:blip r:embed="rId2" cstate="print"/>
          <a:srcRect r="59511"/>
          <a:stretch>
            <a:fillRect/>
          </a:stretch>
        </p:blipFill>
        <p:spPr bwMode="auto">
          <a:xfrm>
            <a:off x="6629400" y="0"/>
            <a:ext cx="2457450" cy="6858000"/>
          </a:xfrm>
          <a:prstGeom prst="rect">
            <a:avLst/>
          </a:prstGeom>
          <a:noFill/>
        </p:spPr>
      </p:pic>
      <p:sp>
        <p:nvSpPr>
          <p:cNvPr id="67589" name="Rectangle 8"/>
          <p:cNvSpPr>
            <a:spLocks noChangeArrowheads="1"/>
          </p:cNvSpPr>
          <p:nvPr/>
        </p:nvSpPr>
        <p:spPr bwMode="auto">
          <a:xfrm>
            <a:off x="0" y="0"/>
            <a:ext cx="4876800" cy="346075"/>
          </a:xfrm>
          <a:prstGeom prst="rect">
            <a:avLst/>
          </a:prstGeom>
          <a:solidFill>
            <a:srgbClr val="FF3300"/>
          </a:solidFill>
          <a:ln w="9525" algn="ctr">
            <a:noFill/>
            <a:miter lim="800000"/>
            <a:headEnd/>
            <a:tailEnd/>
          </a:ln>
          <a:effectLst/>
        </p:spPr>
        <p:txBody>
          <a:bodyPr anchor="ctr"/>
          <a:lstStyle/>
          <a:p>
            <a:pPr eaLnBrk="0" hangingPunct="0"/>
            <a:r>
              <a:rPr lang="es-ES" sz="1600" b="1">
                <a:solidFill>
                  <a:schemeClr val="bg1"/>
                </a:solidFill>
              </a:rPr>
              <a:t>Oración final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066800" y="5181600"/>
            <a:ext cx="6677025" cy="1006475"/>
          </a:xfrm>
          <a:prstGeom prst="rect">
            <a:avLst/>
          </a:prstGeom>
          <a:noFill/>
          <a:ln w="9525">
            <a:noFill/>
            <a:miter lim="800000"/>
            <a:headEnd/>
            <a:tailEnd/>
          </a:ln>
        </p:spPr>
        <p:txBody>
          <a:bodyPr>
            <a:spAutoFit/>
          </a:bodyPr>
          <a:lstStyle/>
          <a:p>
            <a:pPr algn="ctr">
              <a:spcBef>
                <a:spcPct val="20000"/>
              </a:spcBef>
              <a:buFontTx/>
              <a:buChar char="•"/>
            </a:pPr>
            <a:r>
              <a:rPr lang="es-ES" sz="2000" b="1"/>
              <a:t>Entrega a los padres una hoja con algunos textos que puedan –si lo desean- ayudarles a volver sobre el tema del encuentro y profundizar.</a:t>
            </a:r>
          </a:p>
        </p:txBody>
      </p:sp>
      <p:sp>
        <p:nvSpPr>
          <p:cNvPr id="48130" name="Rectangle 6"/>
          <p:cNvSpPr>
            <a:spLocks noChangeArrowheads="1"/>
          </p:cNvSpPr>
          <p:nvPr/>
        </p:nvSpPr>
        <p:spPr bwMode="auto">
          <a:xfrm>
            <a:off x="457200" y="3830638"/>
            <a:ext cx="4876800" cy="590550"/>
          </a:xfrm>
          <a:prstGeom prst="rect">
            <a:avLst/>
          </a:prstGeom>
          <a:solidFill>
            <a:srgbClr val="FFFF66"/>
          </a:solidFill>
          <a:ln w="9525" algn="ctr">
            <a:solidFill>
              <a:schemeClr val="bg2"/>
            </a:solidFill>
            <a:miter lim="800000"/>
            <a:headEnd/>
            <a:tailEnd/>
          </a:ln>
        </p:spPr>
        <p:txBody>
          <a:bodyPr>
            <a:spAutoFit/>
          </a:bodyPr>
          <a:lstStyle/>
          <a:p>
            <a:r>
              <a:rPr lang="es-ES" sz="1600" b="1"/>
              <a:t>7. Entrega de una hoja para seguir reflexionando</a:t>
            </a:r>
            <a:endParaRPr lang="es-ES_tradnl" sz="1600" b="1"/>
          </a:p>
        </p:txBody>
      </p:sp>
      <p:sp>
        <p:nvSpPr>
          <p:cNvPr id="48131" name="Rectangle 7"/>
          <p:cNvSpPr>
            <a:spLocks noChangeArrowheads="1"/>
          </p:cNvSpPr>
          <p:nvPr/>
        </p:nvSpPr>
        <p:spPr bwMode="auto">
          <a:xfrm>
            <a:off x="457200" y="3449638"/>
            <a:ext cx="4876800" cy="284162"/>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6. Oración final</a:t>
            </a:r>
          </a:p>
        </p:txBody>
      </p:sp>
      <p:sp>
        <p:nvSpPr>
          <p:cNvPr id="48132" name="Rectangle 8"/>
          <p:cNvSpPr>
            <a:spLocks noChangeArrowheads="1"/>
          </p:cNvSpPr>
          <p:nvPr/>
        </p:nvSpPr>
        <p:spPr bwMode="auto">
          <a:xfrm>
            <a:off x="457200" y="3068638"/>
            <a:ext cx="4876800" cy="284162"/>
          </a:xfrm>
          <a:prstGeom prst="rect">
            <a:avLst/>
          </a:prstGeom>
          <a:noFill/>
          <a:ln w="9525">
            <a:solidFill>
              <a:schemeClr val="bg2"/>
            </a:solidFill>
            <a:miter lim="800000"/>
            <a:headEnd/>
            <a:tailEnd/>
          </a:ln>
        </p:spPr>
        <p:txBody>
          <a:bodyPr>
            <a:spAutoFit/>
          </a:bodyPr>
          <a:lstStyle/>
          <a:p>
            <a:r>
              <a:rPr lang="es-ES" sz="1200" b="1">
                <a:solidFill>
                  <a:srgbClr val="C0C0C0"/>
                </a:solidFill>
              </a:rPr>
              <a:t>5. Pequeño compromiso para hacer en familia</a:t>
            </a:r>
            <a:endParaRPr lang="es-ES_tradnl" sz="1200" b="1">
              <a:solidFill>
                <a:srgbClr val="C0C0C0"/>
              </a:solidFill>
            </a:endParaRPr>
          </a:p>
        </p:txBody>
      </p:sp>
      <p:sp>
        <p:nvSpPr>
          <p:cNvPr id="48133" name="Rectangle 9"/>
          <p:cNvSpPr>
            <a:spLocks noChangeArrowheads="1"/>
          </p:cNvSpPr>
          <p:nvPr/>
        </p:nvSpPr>
        <p:spPr bwMode="auto">
          <a:xfrm>
            <a:off x="457200" y="2667000"/>
            <a:ext cx="4876800" cy="284163"/>
          </a:xfrm>
          <a:prstGeom prst="rect">
            <a:avLst/>
          </a:prstGeom>
          <a:noFill/>
          <a:ln w="9525">
            <a:solidFill>
              <a:schemeClr val="bg2"/>
            </a:solidFill>
            <a:miter lim="800000"/>
            <a:headEnd/>
            <a:tailEnd/>
          </a:ln>
        </p:spPr>
        <p:txBody>
          <a:bodyPr>
            <a:spAutoFit/>
          </a:bodyPr>
          <a:lstStyle/>
          <a:p>
            <a:pPr eaLnBrk="0" hangingPunct="0">
              <a:spcBef>
                <a:spcPct val="20000"/>
              </a:spcBef>
            </a:pPr>
            <a:r>
              <a:rPr lang="es-ES" sz="1200" b="1">
                <a:solidFill>
                  <a:srgbClr val="C0C0C0"/>
                </a:solidFill>
              </a:rPr>
              <a:t>4. Momento para la interpelación y asimilación personal</a:t>
            </a:r>
            <a:r>
              <a:rPr lang="es-ES" sz="1200">
                <a:solidFill>
                  <a:srgbClr val="C0C0C0"/>
                </a:solidFill>
              </a:rPr>
              <a:t> </a:t>
            </a:r>
          </a:p>
        </p:txBody>
      </p:sp>
      <p:sp>
        <p:nvSpPr>
          <p:cNvPr id="48134" name="Rectangle 10"/>
          <p:cNvSpPr>
            <a:spLocks noChangeArrowheads="1"/>
          </p:cNvSpPr>
          <p:nvPr/>
        </p:nvSpPr>
        <p:spPr bwMode="auto">
          <a:xfrm>
            <a:off x="457200" y="2286000"/>
            <a:ext cx="4876800" cy="284163"/>
          </a:xfrm>
          <a:prstGeom prst="rect">
            <a:avLst/>
          </a:prstGeom>
          <a:noFill/>
          <a:ln w="9525">
            <a:solidFill>
              <a:schemeClr val="bg2"/>
            </a:solidFill>
            <a:miter lim="800000"/>
            <a:headEnd/>
            <a:tailEnd/>
          </a:ln>
        </p:spPr>
        <p:txBody>
          <a:bodyPr>
            <a:spAutoFit/>
          </a:bodyPr>
          <a:lstStyle/>
          <a:p>
            <a:r>
              <a:rPr lang="es-ES" sz="1200" b="1">
                <a:solidFill>
                  <a:srgbClr val="C0C0C0"/>
                </a:solidFill>
              </a:rPr>
              <a:t>3. Sugerencias a partir de un texto bíblico significativo</a:t>
            </a:r>
            <a:endParaRPr lang="es-ES_tradnl" sz="1200" b="1">
              <a:solidFill>
                <a:srgbClr val="C0C0C0"/>
              </a:solidFill>
            </a:endParaRPr>
          </a:p>
        </p:txBody>
      </p:sp>
      <p:sp>
        <p:nvSpPr>
          <p:cNvPr id="48135" name="Rectangle 11"/>
          <p:cNvSpPr>
            <a:spLocks noChangeArrowheads="1"/>
          </p:cNvSpPr>
          <p:nvPr/>
        </p:nvSpPr>
        <p:spPr bwMode="auto">
          <a:xfrm>
            <a:off x="457200" y="1925638"/>
            <a:ext cx="4876800" cy="284162"/>
          </a:xfrm>
          <a:prstGeom prst="rect">
            <a:avLst/>
          </a:prstGeom>
          <a:noFill/>
          <a:ln w="9525" algn="ctr">
            <a:solidFill>
              <a:schemeClr val="bg2"/>
            </a:solidFill>
            <a:miter lim="800000"/>
            <a:headEnd/>
            <a:tailEnd/>
          </a:ln>
        </p:spPr>
        <p:txBody>
          <a:bodyPr>
            <a:spAutoFit/>
          </a:bodyPr>
          <a:lstStyle/>
          <a:p>
            <a:r>
              <a:rPr lang="es-ES" sz="1200" b="1">
                <a:solidFill>
                  <a:srgbClr val="C0C0C0"/>
                </a:solidFill>
              </a:rPr>
              <a:t>2. Exposición testimonial del tema por parte del guía </a:t>
            </a:r>
          </a:p>
        </p:txBody>
      </p:sp>
      <p:sp>
        <p:nvSpPr>
          <p:cNvPr id="48136" name="Rectangle 12"/>
          <p:cNvSpPr>
            <a:spLocks noChangeArrowheads="1"/>
          </p:cNvSpPr>
          <p:nvPr/>
        </p:nvSpPr>
        <p:spPr bwMode="auto">
          <a:xfrm>
            <a:off x="457200" y="1524000"/>
            <a:ext cx="4876800" cy="284163"/>
          </a:xfrm>
          <a:prstGeom prst="rect">
            <a:avLst/>
          </a:prstGeom>
          <a:noFill/>
          <a:ln w="9525" algn="ctr">
            <a:solidFill>
              <a:schemeClr val="bg2"/>
            </a:solidFill>
            <a:miter lim="800000"/>
            <a:headEnd/>
            <a:tailEnd/>
          </a:ln>
        </p:spPr>
        <p:txBody>
          <a:bodyPr>
            <a:spAutoFit/>
          </a:bodyPr>
          <a:lstStyle/>
          <a:p>
            <a:r>
              <a:rPr lang="es-ES" sz="1200" b="1">
                <a:solidFill>
                  <a:srgbClr val="C0C0C0"/>
                </a:solidFill>
              </a:rPr>
              <a:t>1. Acogida cordial</a:t>
            </a:r>
            <a:endParaRPr lang="es-ES_tradnl" sz="1200" b="1">
              <a:solidFill>
                <a:srgbClr val="C0C0C0"/>
              </a:solidFill>
            </a:endParaRPr>
          </a:p>
        </p:txBody>
      </p:sp>
      <p:sp>
        <p:nvSpPr>
          <p:cNvPr id="48137" name="1 Título"/>
          <p:cNvSpPr>
            <a:spLocks/>
          </p:cNvSpPr>
          <p:nvPr/>
        </p:nvSpPr>
        <p:spPr bwMode="auto">
          <a:xfrm>
            <a:off x="457200" y="274638"/>
            <a:ext cx="8229600" cy="1143000"/>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ESTRUCTURA INTERNA DE ENCUENTROS FORMATIVOS</a:t>
            </a:r>
          </a:p>
        </p:txBody>
      </p:sp>
      <p:pic>
        <p:nvPicPr>
          <p:cNvPr id="48138" name="Picture 14" descr="20071014"/>
          <p:cNvPicPr>
            <a:picLocks noChangeAspect="1" noChangeArrowheads="1"/>
          </p:cNvPicPr>
          <p:nvPr/>
        </p:nvPicPr>
        <p:blipFill>
          <a:blip r:embed="rId2" cstate="print"/>
          <a:srcRect b="1628"/>
          <a:stretch>
            <a:fillRect/>
          </a:stretch>
        </p:blipFill>
        <p:spPr bwMode="auto">
          <a:xfrm>
            <a:off x="5410200" y="1524000"/>
            <a:ext cx="3733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escudo-fgh"/>
          <p:cNvPicPr>
            <a:picLocks noChangeAspect="1" noChangeArrowheads="1"/>
          </p:cNvPicPr>
          <p:nvPr/>
        </p:nvPicPr>
        <p:blipFill>
          <a:blip r:embed="rId2" cstate="print"/>
          <a:srcRect/>
          <a:stretch>
            <a:fillRect/>
          </a:stretch>
        </p:blipFill>
        <p:spPr bwMode="auto">
          <a:xfrm>
            <a:off x="152400" y="76200"/>
            <a:ext cx="2266950" cy="2743200"/>
          </a:xfrm>
          <a:prstGeom prst="rect">
            <a:avLst/>
          </a:prstGeom>
          <a:noFill/>
          <a:ln w="9525">
            <a:noFill/>
            <a:miter lim="800000"/>
            <a:headEnd/>
            <a:tailEnd/>
          </a:ln>
        </p:spPr>
      </p:pic>
      <p:sp>
        <p:nvSpPr>
          <p:cNvPr id="18434" name="Rectangle 2"/>
          <p:cNvSpPr>
            <a:spLocks noGrp="1" noChangeArrowheads="1"/>
          </p:cNvSpPr>
          <p:nvPr>
            <p:ph type="title"/>
          </p:nvPr>
        </p:nvSpPr>
        <p:spPr>
          <a:xfrm>
            <a:off x="2819400" y="381000"/>
            <a:ext cx="6019800" cy="1066800"/>
          </a:xfrm>
          <a:solidFill>
            <a:srgbClr val="CC3300"/>
          </a:solidFill>
        </p:spPr>
        <p:txBody>
          <a:bodyPr/>
          <a:lstStyle/>
          <a:p>
            <a:pPr eaLnBrk="1" hangingPunct="1"/>
            <a:r>
              <a:rPr lang="es-ES_tradnl" sz="2000" b="1" smtClean="0">
                <a:solidFill>
                  <a:schemeClr val="bg1"/>
                </a:solidFill>
              </a:rPr>
              <a:t>PROPUESTAS DEL SINODO DIOCESANO DE BURGOS 1995 - 1998</a:t>
            </a:r>
          </a:p>
        </p:txBody>
      </p:sp>
      <p:sp>
        <p:nvSpPr>
          <p:cNvPr id="18435" name="Rectangle 3"/>
          <p:cNvSpPr>
            <a:spLocks noGrp="1" noChangeArrowheads="1"/>
          </p:cNvSpPr>
          <p:nvPr>
            <p:ph type="body" idx="1"/>
          </p:nvPr>
        </p:nvSpPr>
        <p:spPr>
          <a:xfrm>
            <a:off x="4495800" y="3048000"/>
            <a:ext cx="4191000" cy="533400"/>
          </a:xfrm>
          <a:solidFill>
            <a:srgbClr val="777777"/>
          </a:solidFill>
        </p:spPr>
        <p:txBody>
          <a:bodyPr/>
          <a:lstStyle/>
          <a:p>
            <a:pPr eaLnBrk="1" hangingPunct="1">
              <a:lnSpc>
                <a:spcPct val="90000"/>
              </a:lnSpc>
            </a:pPr>
            <a:r>
              <a:rPr lang="es-ES_tradnl" sz="3000" smtClean="0">
                <a:solidFill>
                  <a:schemeClr val="bg1"/>
                </a:solidFill>
              </a:rPr>
              <a:t>Propuesta nº 333</a:t>
            </a:r>
          </a:p>
        </p:txBody>
      </p:sp>
      <p:sp>
        <p:nvSpPr>
          <p:cNvPr id="18436" name="Rectangle 4"/>
          <p:cNvSpPr>
            <a:spLocks noChangeArrowheads="1"/>
          </p:cNvSpPr>
          <p:nvPr/>
        </p:nvSpPr>
        <p:spPr bwMode="auto">
          <a:xfrm>
            <a:off x="228600" y="3703638"/>
            <a:ext cx="8610600" cy="1554162"/>
          </a:xfrm>
          <a:prstGeom prst="rect">
            <a:avLst/>
          </a:prstGeom>
          <a:noFill/>
          <a:ln w="9525">
            <a:noFill/>
            <a:miter lim="800000"/>
            <a:headEnd/>
            <a:tailEnd/>
          </a:ln>
        </p:spPr>
        <p:txBody>
          <a:bodyPr>
            <a:spAutoFit/>
          </a:bodyPr>
          <a:lstStyle/>
          <a:p>
            <a:pPr>
              <a:spcBef>
                <a:spcPct val="20000"/>
              </a:spcBef>
            </a:pPr>
            <a:r>
              <a:rPr lang="es-ES_tradnl" sz="3200" b="1">
                <a:solidFill>
                  <a:schemeClr val="tx2"/>
                </a:solidFill>
              </a:rPr>
              <a:t>“</a:t>
            </a:r>
            <a:r>
              <a:rPr lang="es-ES_tradnl" sz="3200">
                <a:solidFill>
                  <a:schemeClr val="tx2"/>
                </a:solidFill>
              </a:rPr>
              <a:t>Dada su trascendencia </a:t>
            </a:r>
            <a:r>
              <a:rPr lang="es-ES_tradnl" sz="3200" b="1">
                <a:solidFill>
                  <a:schemeClr val="tx2"/>
                </a:solidFill>
              </a:rPr>
              <a:t>el Sínodo determina que la </a:t>
            </a:r>
            <a:r>
              <a:rPr lang="es-ES_tradnl" sz="3200" b="1" i="1">
                <a:solidFill>
                  <a:schemeClr val="accent2"/>
                </a:solidFill>
              </a:rPr>
              <a:t>iniciación cristiana sea una línea de acción prioritaria</a:t>
            </a:r>
            <a:r>
              <a:rPr lang="es-ES_tradnl" sz="3200" b="1">
                <a:solidFill>
                  <a:schemeClr val="tx2"/>
                </a:solidFill>
              </a:rPr>
              <a:t> para los próximos años.”</a:t>
            </a:r>
            <a:r>
              <a:rPr lang="es-ES_tradnl" sz="32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6"/>
          <p:cNvSpPr>
            <a:spLocks noChangeArrowheads="1"/>
          </p:cNvSpPr>
          <p:nvPr/>
        </p:nvSpPr>
        <p:spPr bwMode="auto">
          <a:xfrm>
            <a:off x="0" y="0"/>
            <a:ext cx="4876800" cy="346075"/>
          </a:xfrm>
          <a:prstGeom prst="rect">
            <a:avLst/>
          </a:prstGeom>
          <a:solidFill>
            <a:srgbClr val="FF3300"/>
          </a:solidFill>
          <a:ln w="9525" algn="ctr">
            <a:solidFill>
              <a:schemeClr val="bg2"/>
            </a:solidFill>
            <a:miter lim="800000"/>
            <a:headEnd/>
            <a:tailEnd/>
          </a:ln>
        </p:spPr>
        <p:txBody>
          <a:bodyPr>
            <a:spAutoFit/>
          </a:bodyPr>
          <a:lstStyle/>
          <a:p>
            <a:r>
              <a:rPr lang="es-ES" sz="1600" b="1">
                <a:solidFill>
                  <a:schemeClr val="bg1"/>
                </a:solidFill>
              </a:rPr>
              <a:t>Entrega de una hoja para seguir reflexionando</a:t>
            </a:r>
            <a:endParaRPr lang="es-ES_tradnl" sz="1600" b="1">
              <a:solidFill>
                <a:schemeClr val="bg1"/>
              </a:solidFill>
            </a:endParaRPr>
          </a:p>
        </p:txBody>
      </p:sp>
      <p:sp>
        <p:nvSpPr>
          <p:cNvPr id="68613" name="Text Box 5"/>
          <p:cNvSpPr txBox="1">
            <a:spLocks noChangeArrowheads="1"/>
          </p:cNvSpPr>
          <p:nvPr/>
        </p:nvSpPr>
        <p:spPr bwMode="auto">
          <a:xfrm>
            <a:off x="228600" y="457200"/>
            <a:ext cx="6019800" cy="5101397"/>
          </a:xfrm>
          <a:prstGeom prst="rect">
            <a:avLst/>
          </a:prstGeom>
          <a:noFill/>
          <a:ln w="9525">
            <a:solidFill>
              <a:srgbClr val="BBE0E3"/>
            </a:solidFill>
            <a:miter lim="800000"/>
            <a:headEnd/>
            <a:tailEnd/>
          </a:ln>
          <a:effectLst/>
        </p:spPr>
        <p:txBody>
          <a:bodyPr wrap="square">
            <a:spAutoFit/>
          </a:bodyPr>
          <a:lstStyle/>
          <a:p>
            <a:pPr>
              <a:spcBef>
                <a:spcPct val="50000"/>
              </a:spcBef>
            </a:pPr>
            <a:r>
              <a:rPr lang="es-ES_tradnl" sz="1600" dirty="0"/>
              <a:t>DESDE QUE ME CONVERTI SOY FELIZ. HE APRENDIDO A </a:t>
            </a:r>
            <a:r>
              <a:rPr lang="es-ES_tradnl" sz="1600" b="1" dirty="0"/>
              <a:t>VER LA VIDA DE OTRO MODO</a:t>
            </a:r>
            <a:r>
              <a:rPr lang="es-ES_tradnl" sz="1600" dirty="0"/>
              <a:t>, A PONER MI CONFIANZA EN DIOS Y NO TANTO EN MI.</a:t>
            </a:r>
          </a:p>
          <a:p>
            <a:pPr>
              <a:spcBef>
                <a:spcPct val="50000"/>
              </a:spcBef>
            </a:pPr>
            <a:r>
              <a:rPr lang="es-ES_tradnl" sz="1600" dirty="0"/>
              <a:t>Y QUE NADIE SE LLEVE A ENGAÑO; </a:t>
            </a:r>
            <a:r>
              <a:rPr lang="es-ES_tradnl" sz="1600" b="1" dirty="0"/>
              <a:t>SER CRISTIANO NO TE EXIME DE TENER PROBLEMAS EN LA VIDA. PERO YA NO TE AGOBIAN. </a:t>
            </a:r>
          </a:p>
          <a:p>
            <a:pPr>
              <a:spcBef>
                <a:spcPct val="50000"/>
              </a:spcBef>
            </a:pPr>
            <a:r>
              <a:rPr lang="es-ES_tradnl" sz="1600" dirty="0"/>
              <a:t>PROBLEMAS VA A TENER SIEMPRE POR LA SENCILLA RAZON DE QUE LOS SERES HUMANOS SOMOS IMPERFECTOS, FINITOS, LIMITADOS. POR ESTE MOTIVO ES POR LO QUE TODO EL MUNDO ATRAVIESA MALOS MOMENTOS. NINGUN SER HUMANO TIENE UNA VIDA PERFECTA. LA DIFERENCIA ES QUE CUANDO CREES EN EL APRENDES A QUE SEA JESUS QUIEN LLEVE TUS CARGAS… SI TIENES FE EN EL SEÑOR. EL NO TE ABANDONA Y DE UN MODO U OTRO TE AYUDA, APRENDES A DEPOSITAR TU ESPERANZA EN UNA DIVINIDAD QUE TE ES FIEL</a:t>
            </a:r>
          </a:p>
          <a:p>
            <a:pPr>
              <a:spcBef>
                <a:spcPct val="50000"/>
              </a:spcBef>
            </a:pPr>
            <a:endParaRPr lang="es-ES_tradnl" sz="1600" dirty="0"/>
          </a:p>
          <a:p>
            <a:pPr algn="r">
              <a:spcBef>
                <a:spcPct val="50000"/>
              </a:spcBef>
            </a:pPr>
            <a:r>
              <a:rPr lang="es-ES_tradnl" sz="900" dirty="0"/>
              <a:t>(JOSUE FERRER EN “POR QUE DEJE DE SER ATEO”)</a:t>
            </a:r>
          </a:p>
        </p:txBody>
      </p:sp>
      <p:pic>
        <p:nvPicPr>
          <p:cNvPr id="68614" name="Picture 6" descr="Jc-catequista"/>
          <p:cNvPicPr>
            <a:picLocks noChangeAspect="1" noChangeArrowheads="1"/>
          </p:cNvPicPr>
          <p:nvPr/>
        </p:nvPicPr>
        <p:blipFill>
          <a:blip r:embed="rId2" cstate="print"/>
          <a:srcRect r="59511"/>
          <a:stretch>
            <a:fillRect/>
          </a:stretch>
        </p:blipFill>
        <p:spPr bwMode="auto">
          <a:xfrm>
            <a:off x="6629400" y="0"/>
            <a:ext cx="245745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idx="1"/>
          </p:nvPr>
        </p:nvSpPr>
        <p:spPr>
          <a:xfrm>
            <a:off x="395288" y="2636838"/>
            <a:ext cx="8218487" cy="3887787"/>
          </a:xfrm>
        </p:spPr>
        <p:txBody>
          <a:bodyPr/>
          <a:lstStyle/>
          <a:p>
            <a:pPr eaLnBrk="1" hangingPunct="1">
              <a:buFontTx/>
              <a:buNone/>
            </a:pPr>
            <a:r>
              <a:rPr lang="es-ES" sz="3000" b="1" smtClean="0"/>
              <a:t>Valoración del encuentro por parte del guía</a:t>
            </a:r>
            <a:r>
              <a:rPr lang="es-ES" sz="3000" smtClean="0"/>
              <a:t>: </a:t>
            </a:r>
          </a:p>
          <a:p>
            <a:pPr eaLnBrk="1" hangingPunct="1">
              <a:buFontTx/>
              <a:buNone/>
            </a:pPr>
            <a:endParaRPr lang="es-ES" sz="3000" smtClean="0"/>
          </a:p>
          <a:p>
            <a:pPr eaLnBrk="1" hangingPunct="1"/>
            <a:r>
              <a:rPr lang="es-ES" sz="2600" smtClean="0"/>
              <a:t>El guía puede escribir, el mismo día del encuentro en un cuaderno, lo vivido en ese encuentro con los padres. </a:t>
            </a:r>
          </a:p>
          <a:p>
            <a:pPr eaLnBrk="1" hangingPunct="1"/>
            <a:r>
              <a:rPr lang="es-ES" sz="2600" smtClean="0"/>
              <a:t>Puede proporcionar claves para los siguientes encuentros referencias para tratar temas o evitarlos, etc..</a:t>
            </a:r>
            <a:endParaRPr lang="es-ES" sz="3700" smtClean="0"/>
          </a:p>
        </p:txBody>
      </p:sp>
      <p:pic>
        <p:nvPicPr>
          <p:cNvPr id="49154" name="Picture 1" descr="546026_10150694967552462_92187362461_9749035_1660942004_n"/>
          <p:cNvPicPr>
            <a:picLocks noChangeAspect="1" noChangeArrowheads="1"/>
          </p:cNvPicPr>
          <p:nvPr/>
        </p:nvPicPr>
        <p:blipFill>
          <a:blip r:embed="rId2" cstate="print"/>
          <a:srcRect/>
          <a:stretch>
            <a:fillRect/>
          </a:stretch>
        </p:blipFill>
        <p:spPr bwMode="auto">
          <a:xfrm>
            <a:off x="2124075" y="260350"/>
            <a:ext cx="3168650"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p:nvPr>
        </p:nvSpPr>
        <p:spPr>
          <a:solidFill>
            <a:srgbClr val="CC3300"/>
          </a:solidFill>
        </p:spPr>
        <p:txBody>
          <a:bodyPr/>
          <a:lstStyle/>
          <a:p>
            <a:pPr eaLnBrk="1" hangingPunct="1"/>
            <a:r>
              <a:rPr lang="es-ES" sz="3200" b="1" smtClean="0">
                <a:solidFill>
                  <a:schemeClr val="bg1"/>
                </a:solidFill>
              </a:rPr>
              <a:t>LA CELEBRACIÓN: UNA FIESTA EN FAMILIA</a:t>
            </a:r>
          </a:p>
        </p:txBody>
      </p:sp>
      <p:sp>
        <p:nvSpPr>
          <p:cNvPr id="50178" name="2 Marcador de contenido"/>
          <p:cNvSpPr>
            <a:spLocks noGrp="1"/>
          </p:cNvSpPr>
          <p:nvPr>
            <p:ph idx="1"/>
          </p:nvPr>
        </p:nvSpPr>
        <p:spPr>
          <a:xfrm>
            <a:off x="304800" y="3068638"/>
            <a:ext cx="8228013" cy="3341687"/>
          </a:xfrm>
        </p:spPr>
        <p:txBody>
          <a:bodyPr/>
          <a:lstStyle/>
          <a:p>
            <a:pPr marL="514350" indent="-514350" algn="ctr" eaLnBrk="1" hangingPunct="1">
              <a:lnSpc>
                <a:spcPct val="90000"/>
              </a:lnSpc>
              <a:buFontTx/>
              <a:buNone/>
            </a:pPr>
            <a:endParaRPr lang="es-ES" sz="2600" b="1" smtClean="0"/>
          </a:p>
          <a:p>
            <a:pPr marL="514350" indent="-514350" algn="ctr" eaLnBrk="1" hangingPunct="1">
              <a:lnSpc>
                <a:spcPct val="90000"/>
              </a:lnSpc>
              <a:buFontTx/>
              <a:buNone/>
            </a:pPr>
            <a:r>
              <a:rPr lang="es-ES" sz="2600" b="1" smtClean="0"/>
              <a:t>    “Además de los encuentros formativos, es necesario que la parroquia programe algunas celebraciones en las que se invite a participar a las familias (padres, hijos, hermanos, abuelos), junto con los catequistas y el sacerdote” (</a:t>
            </a:r>
            <a:r>
              <a:rPr lang="es-ES" sz="2600" b="1" i="1" smtClean="0"/>
              <a:t>Plan de reiniciación de padres. Concreción del itinerario diocesano 6.A)</a:t>
            </a:r>
            <a:endParaRPr lang="es-ES" sz="2700" b="1" smtClean="0"/>
          </a:p>
        </p:txBody>
      </p:sp>
      <p:pic>
        <p:nvPicPr>
          <p:cNvPr id="50179" name="Picture 1" descr="20090823"/>
          <p:cNvPicPr>
            <a:picLocks noChangeAspect="1" noChangeArrowheads="1"/>
          </p:cNvPicPr>
          <p:nvPr/>
        </p:nvPicPr>
        <p:blipFill>
          <a:blip r:embed="rId2" cstate="print"/>
          <a:srcRect/>
          <a:stretch>
            <a:fillRect/>
          </a:stretch>
        </p:blipFill>
        <p:spPr bwMode="auto">
          <a:xfrm>
            <a:off x="3505200" y="1524000"/>
            <a:ext cx="2286000"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381000" y="2133600"/>
            <a:ext cx="8458200" cy="3743325"/>
          </a:xfrm>
          <a:prstGeom prst="rect">
            <a:avLst/>
          </a:prstGeom>
          <a:noFill/>
          <a:ln w="9525">
            <a:noFill/>
            <a:miter lim="800000"/>
            <a:headEnd/>
            <a:tailEnd/>
          </a:ln>
        </p:spPr>
        <p:txBody>
          <a:bodyPr>
            <a:spAutoFit/>
          </a:bodyPr>
          <a:lstStyle/>
          <a:p>
            <a:r>
              <a:rPr lang="es-ES" sz="2400" b="1"/>
              <a:t>Debe ser</a:t>
            </a:r>
            <a:r>
              <a:rPr lang="es-ES" sz="2400"/>
              <a:t> una fiesta en familia.</a:t>
            </a:r>
          </a:p>
          <a:p>
            <a:r>
              <a:rPr lang="es-ES" sz="2400"/>
              <a:t>En conexión con las catequesis ordinarias de los niños.</a:t>
            </a:r>
          </a:p>
          <a:p>
            <a:r>
              <a:rPr lang="es-ES" sz="2400"/>
              <a:t>Participación activa particularmente de los niños. </a:t>
            </a:r>
          </a:p>
          <a:p>
            <a:endParaRPr lang="es-ES" sz="2400"/>
          </a:p>
          <a:p>
            <a:r>
              <a:rPr lang="es-ES" sz="2400" b="1"/>
              <a:t>Sirviéndose de:</a:t>
            </a:r>
          </a:p>
          <a:p>
            <a:r>
              <a:rPr lang="es-ES" sz="2400"/>
              <a:t>un lenguaje expresivo de los signos y de las canciones;</a:t>
            </a:r>
          </a:p>
          <a:p>
            <a:r>
              <a:rPr lang="es-ES" sz="2400"/>
              <a:t>se recomienda la utilización de recursos audiovisuales (power point, mini-videos…);  se dedica algún momento para el encuentro de cada niño con sus padres para dialogar sobre alguna cuestión y decidir algún pequeño compromiso.</a:t>
            </a:r>
          </a:p>
        </p:txBody>
      </p:sp>
      <p:sp>
        <p:nvSpPr>
          <p:cNvPr id="51202" name="Rectangle 4"/>
          <p:cNvSpPr>
            <a:spLocks noChangeArrowheads="1"/>
          </p:cNvSpPr>
          <p:nvPr/>
        </p:nvSpPr>
        <p:spPr bwMode="auto">
          <a:xfrm>
            <a:off x="457200" y="152400"/>
            <a:ext cx="8534400" cy="976313"/>
          </a:xfrm>
          <a:prstGeom prst="rect">
            <a:avLst/>
          </a:prstGeom>
          <a:solidFill>
            <a:srgbClr val="CC3300"/>
          </a:solidFill>
          <a:ln w="9525" algn="ctr">
            <a:noFill/>
            <a:miter lim="800000"/>
            <a:headEnd/>
            <a:tailEnd/>
          </a:ln>
        </p:spPr>
        <p:txBody>
          <a:bodyPr anchor="ctr"/>
          <a:lstStyle/>
          <a:p>
            <a:pPr algn="ctr"/>
            <a:r>
              <a:rPr lang="es-ES" sz="3200" b="1">
                <a:solidFill>
                  <a:schemeClr val="bg1"/>
                </a:solidFill>
              </a:rPr>
              <a:t>CELEBRACIONES. Características</a:t>
            </a:r>
            <a:endParaRPr lang="es-ES_tradnl" sz="3200" b="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20071014"/>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52226" name="1 Título"/>
          <p:cNvSpPr>
            <a:spLocks noGrp="1"/>
          </p:cNvSpPr>
          <p:nvPr>
            <p:ph type="title"/>
          </p:nvPr>
        </p:nvSpPr>
        <p:spPr>
          <a:xfrm>
            <a:off x="609600" y="152400"/>
            <a:ext cx="8229600" cy="533400"/>
          </a:xfrm>
          <a:solidFill>
            <a:srgbClr val="CC3300"/>
          </a:solidFill>
        </p:spPr>
        <p:txBody>
          <a:bodyPr/>
          <a:lstStyle/>
          <a:p>
            <a:pPr eaLnBrk="1" hangingPunct="1"/>
            <a:r>
              <a:rPr lang="es-ES" sz="3200" b="1" smtClean="0">
                <a:solidFill>
                  <a:schemeClr val="bg1"/>
                </a:solidFill>
              </a:rPr>
              <a:t>DESARROLLO</a:t>
            </a:r>
          </a:p>
        </p:txBody>
      </p:sp>
      <p:sp>
        <p:nvSpPr>
          <p:cNvPr id="52227" name="Rectangle 5"/>
          <p:cNvSpPr>
            <a:spLocks noChangeArrowheads="1"/>
          </p:cNvSpPr>
          <p:nvPr/>
        </p:nvSpPr>
        <p:spPr bwMode="auto">
          <a:xfrm>
            <a:off x="4495800" y="4800600"/>
            <a:ext cx="4267200" cy="1552575"/>
          </a:xfrm>
          <a:prstGeom prst="rect">
            <a:avLst/>
          </a:prstGeom>
          <a:solidFill>
            <a:srgbClr val="777777"/>
          </a:solidFill>
          <a:ln w="9525" algn="ctr">
            <a:noFill/>
            <a:miter lim="800000"/>
            <a:headEnd/>
            <a:tailEnd/>
          </a:ln>
        </p:spPr>
        <p:txBody>
          <a:bodyPr>
            <a:spAutoFit/>
          </a:bodyPr>
          <a:lstStyle/>
          <a:p>
            <a:pPr algn="ctr"/>
            <a:r>
              <a:rPr lang="es-ES" sz="2400" b="1">
                <a:solidFill>
                  <a:schemeClr val="bg1"/>
                </a:solidFill>
              </a:rPr>
              <a:t>	Juntos padres e hijos (junto al catequista, guía y sacerdote) en la capilla</a:t>
            </a:r>
          </a:p>
          <a:p>
            <a:pPr algn="ctr"/>
            <a:r>
              <a:rPr lang="es-ES" sz="2400" b="1">
                <a:solidFill>
                  <a:schemeClr val="bg1"/>
                </a:solidFill>
              </a:rPr>
              <a:t> (25-30 min.). .</a:t>
            </a:r>
          </a:p>
        </p:txBody>
      </p:sp>
      <p:sp>
        <p:nvSpPr>
          <p:cNvPr id="52228" name="Rectangle 6"/>
          <p:cNvSpPr>
            <a:spLocks noChangeArrowheads="1"/>
          </p:cNvSpPr>
          <p:nvPr/>
        </p:nvSpPr>
        <p:spPr bwMode="auto">
          <a:xfrm>
            <a:off x="76200" y="3765550"/>
            <a:ext cx="3048000" cy="1187450"/>
          </a:xfrm>
          <a:prstGeom prst="rect">
            <a:avLst/>
          </a:prstGeom>
          <a:solidFill>
            <a:schemeClr val="accent2"/>
          </a:solidFill>
          <a:ln w="9525" algn="ctr">
            <a:noFill/>
            <a:miter lim="800000"/>
            <a:headEnd/>
            <a:tailEnd/>
          </a:ln>
        </p:spPr>
        <p:txBody>
          <a:bodyPr>
            <a:spAutoFit/>
          </a:bodyPr>
          <a:lstStyle/>
          <a:p>
            <a:pPr algn="ctr"/>
            <a:r>
              <a:rPr lang="es-ES" sz="2400" b="1">
                <a:solidFill>
                  <a:schemeClr val="bg1"/>
                </a:solidFill>
              </a:rPr>
              <a:t>Separados los padres y los niños (25-30 min.).</a:t>
            </a:r>
            <a:endParaRPr lang="es-ES_tradnl" sz="2400" b="1">
              <a:solidFill>
                <a:schemeClr val="bg1"/>
              </a:solidFill>
            </a:endParaRPr>
          </a:p>
        </p:txBody>
      </p:sp>
      <p:sp>
        <p:nvSpPr>
          <p:cNvPr id="52229" name="Rectangle 8"/>
          <p:cNvSpPr>
            <a:spLocks noChangeArrowheads="1"/>
          </p:cNvSpPr>
          <p:nvPr/>
        </p:nvSpPr>
        <p:spPr bwMode="auto">
          <a:xfrm>
            <a:off x="615950" y="1919288"/>
            <a:ext cx="1974850" cy="366712"/>
          </a:xfrm>
          <a:prstGeom prst="rect">
            <a:avLst/>
          </a:prstGeom>
          <a:solidFill>
            <a:schemeClr val="accent2"/>
          </a:solidFill>
          <a:ln w="9525">
            <a:noFill/>
            <a:miter lim="800000"/>
            <a:headEnd/>
            <a:tailEnd/>
          </a:ln>
        </p:spPr>
        <p:txBody>
          <a:bodyPr wrap="none">
            <a:spAutoFit/>
          </a:bodyPr>
          <a:lstStyle/>
          <a:p>
            <a:r>
              <a:rPr lang="es-ES" b="1">
                <a:solidFill>
                  <a:schemeClr val="bg1"/>
                </a:solidFill>
              </a:rPr>
              <a:t>La primera parte</a:t>
            </a:r>
          </a:p>
        </p:txBody>
      </p:sp>
      <p:cxnSp>
        <p:nvCxnSpPr>
          <p:cNvPr id="52230" name="AutoShape 9"/>
          <p:cNvCxnSpPr>
            <a:cxnSpLocks noChangeShapeType="1"/>
            <a:stCxn id="52226" idx="2"/>
            <a:endCxn id="52229" idx="0"/>
          </p:cNvCxnSpPr>
          <p:nvPr/>
        </p:nvCxnSpPr>
        <p:spPr bwMode="auto">
          <a:xfrm rot="5400000">
            <a:off x="2547144" y="-257969"/>
            <a:ext cx="1233488" cy="3121025"/>
          </a:xfrm>
          <a:prstGeom prst="bentConnector3">
            <a:avLst>
              <a:gd name="adj1" fmla="val 49935"/>
            </a:avLst>
          </a:prstGeom>
          <a:noFill/>
          <a:ln w="57150">
            <a:solidFill>
              <a:srgbClr val="0000FF"/>
            </a:solidFill>
            <a:miter lim="800000"/>
            <a:headEnd/>
            <a:tailEnd type="triangle" w="med" len="med"/>
          </a:ln>
        </p:spPr>
      </p:cxnSp>
      <p:sp>
        <p:nvSpPr>
          <p:cNvPr id="52231" name="Rectangle 10"/>
          <p:cNvSpPr>
            <a:spLocks noChangeArrowheads="1"/>
          </p:cNvSpPr>
          <p:nvPr/>
        </p:nvSpPr>
        <p:spPr bwMode="auto">
          <a:xfrm>
            <a:off x="5410200" y="2986088"/>
            <a:ext cx="2432050" cy="366712"/>
          </a:xfrm>
          <a:prstGeom prst="rect">
            <a:avLst/>
          </a:prstGeom>
          <a:solidFill>
            <a:srgbClr val="777777"/>
          </a:solidFill>
          <a:ln w="9525" algn="ctr">
            <a:noFill/>
            <a:miter lim="800000"/>
            <a:headEnd/>
            <a:tailEnd/>
          </a:ln>
        </p:spPr>
        <p:txBody>
          <a:bodyPr wrap="none">
            <a:spAutoFit/>
          </a:bodyPr>
          <a:lstStyle/>
          <a:p>
            <a:r>
              <a:rPr lang="es-ES" b="1">
                <a:solidFill>
                  <a:schemeClr val="bg1"/>
                </a:solidFill>
              </a:rPr>
              <a:t>En la segunda parte:</a:t>
            </a:r>
            <a:endParaRPr lang="es-ES_tradnl" b="1">
              <a:solidFill>
                <a:schemeClr val="bg1"/>
              </a:solidFill>
            </a:endParaRPr>
          </a:p>
        </p:txBody>
      </p:sp>
      <p:cxnSp>
        <p:nvCxnSpPr>
          <p:cNvPr id="52232" name="AutoShape 11"/>
          <p:cNvCxnSpPr>
            <a:cxnSpLocks noChangeShapeType="1"/>
            <a:stCxn id="52226" idx="2"/>
            <a:endCxn id="52231" idx="0"/>
          </p:cNvCxnSpPr>
          <p:nvPr/>
        </p:nvCxnSpPr>
        <p:spPr bwMode="auto">
          <a:xfrm rot="16200000" flipH="1">
            <a:off x="4525169" y="885031"/>
            <a:ext cx="2300288" cy="1901825"/>
          </a:xfrm>
          <a:prstGeom prst="bentConnector3">
            <a:avLst>
              <a:gd name="adj1" fmla="val 49968"/>
            </a:avLst>
          </a:prstGeom>
          <a:noFill/>
          <a:ln w="57150">
            <a:solidFill>
              <a:srgbClr val="777777"/>
            </a:solidFill>
            <a:miter lim="800000"/>
            <a:headEnd/>
            <a:tailEnd type="triangle" w="med" len="med"/>
          </a:ln>
        </p:spPr>
      </p:cxnSp>
      <p:cxnSp>
        <p:nvCxnSpPr>
          <p:cNvPr id="52233" name="AutoShape 12"/>
          <p:cNvCxnSpPr>
            <a:cxnSpLocks noChangeShapeType="1"/>
            <a:stCxn id="52229" idx="2"/>
            <a:endCxn id="52228" idx="0"/>
          </p:cNvCxnSpPr>
          <p:nvPr/>
        </p:nvCxnSpPr>
        <p:spPr bwMode="auto">
          <a:xfrm rot="5400000">
            <a:off x="862013" y="3024187"/>
            <a:ext cx="1479550" cy="3175"/>
          </a:xfrm>
          <a:prstGeom prst="bentConnector3">
            <a:avLst>
              <a:gd name="adj1" fmla="val 49894"/>
            </a:avLst>
          </a:prstGeom>
          <a:noFill/>
          <a:ln w="57150">
            <a:solidFill>
              <a:srgbClr val="0000FF"/>
            </a:solidFill>
            <a:miter lim="800000"/>
            <a:headEnd/>
            <a:tailEnd type="triangle" w="med" len="med"/>
          </a:ln>
        </p:spPr>
      </p:cxnSp>
      <p:cxnSp>
        <p:nvCxnSpPr>
          <p:cNvPr id="52234" name="AutoShape 13"/>
          <p:cNvCxnSpPr>
            <a:cxnSpLocks noChangeShapeType="1"/>
            <a:stCxn id="52231" idx="2"/>
            <a:endCxn id="52227" idx="0"/>
          </p:cNvCxnSpPr>
          <p:nvPr/>
        </p:nvCxnSpPr>
        <p:spPr bwMode="auto">
          <a:xfrm rot="16200000" flipH="1">
            <a:off x="5903913" y="4075112"/>
            <a:ext cx="1447800" cy="3175"/>
          </a:xfrm>
          <a:prstGeom prst="bentConnector3">
            <a:avLst>
              <a:gd name="adj1" fmla="val 49889"/>
            </a:avLst>
          </a:prstGeom>
          <a:noFill/>
          <a:ln w="57150">
            <a:solidFill>
              <a:srgbClr val="777777"/>
            </a:solidFill>
            <a:miter lim="800000"/>
            <a:headEnd/>
            <a:tailEnd type="triangle" w="med" len="med"/>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descr="nino_pintando"/>
          <p:cNvPicPr>
            <a:picLocks noChangeAspect="1" noChangeArrowheads="1"/>
          </p:cNvPicPr>
          <p:nvPr/>
        </p:nvPicPr>
        <p:blipFill>
          <a:blip r:embed="rId2" cstate="print"/>
          <a:srcRect/>
          <a:stretch>
            <a:fillRect/>
          </a:stretch>
        </p:blipFill>
        <p:spPr bwMode="auto">
          <a:xfrm>
            <a:off x="685800" y="2514600"/>
            <a:ext cx="2743200" cy="1827213"/>
          </a:xfrm>
          <a:prstGeom prst="rect">
            <a:avLst/>
          </a:prstGeom>
          <a:noFill/>
          <a:ln w="9525">
            <a:noFill/>
            <a:miter lim="800000"/>
            <a:headEnd/>
            <a:tailEnd/>
          </a:ln>
        </p:spPr>
      </p:pic>
      <p:pic>
        <p:nvPicPr>
          <p:cNvPr id="53250" name="Picture 2" descr="escanear0002"/>
          <p:cNvPicPr>
            <a:picLocks noChangeAspect="1" noChangeArrowheads="1"/>
          </p:cNvPicPr>
          <p:nvPr/>
        </p:nvPicPr>
        <p:blipFill>
          <a:blip r:embed="rId3" cstate="print"/>
          <a:srcRect/>
          <a:stretch>
            <a:fillRect/>
          </a:stretch>
        </p:blipFill>
        <p:spPr bwMode="auto">
          <a:xfrm>
            <a:off x="3873500" y="0"/>
            <a:ext cx="5270500" cy="6858000"/>
          </a:xfrm>
          <a:prstGeom prst="rect">
            <a:avLst/>
          </a:prstGeom>
          <a:noFill/>
          <a:ln w="9525">
            <a:solidFill>
              <a:srgbClr val="777777"/>
            </a:solidFill>
            <a:miter lim="800000"/>
            <a:headEnd/>
            <a:tailEnd/>
          </a:ln>
        </p:spPr>
      </p:pic>
      <p:sp>
        <p:nvSpPr>
          <p:cNvPr id="53251" name="2 Marcador de contenido"/>
          <p:cNvSpPr>
            <a:spLocks noGrp="1"/>
          </p:cNvSpPr>
          <p:nvPr>
            <p:ph idx="1"/>
          </p:nvPr>
        </p:nvSpPr>
        <p:spPr>
          <a:xfrm>
            <a:off x="228600" y="1371600"/>
            <a:ext cx="3551238" cy="990600"/>
          </a:xfrm>
        </p:spPr>
        <p:txBody>
          <a:bodyPr/>
          <a:lstStyle/>
          <a:p>
            <a:pPr eaLnBrk="1" hangingPunct="1"/>
            <a:r>
              <a:rPr lang="es-ES" sz="2000" b="1" i="1" smtClean="0"/>
              <a:t>C.1 MOMENTO SEPARADO DE LOS PADRES Y LOS NIÑOS</a:t>
            </a:r>
            <a:endParaRPr lang="es-ES" sz="2000" b="1" smtClean="0"/>
          </a:p>
        </p:txBody>
      </p:sp>
      <p:sp>
        <p:nvSpPr>
          <p:cNvPr id="53252" name="Rectangle 5"/>
          <p:cNvSpPr>
            <a:spLocks noChangeArrowheads="1"/>
          </p:cNvSpPr>
          <p:nvPr/>
        </p:nvSpPr>
        <p:spPr bwMode="auto">
          <a:xfrm>
            <a:off x="304800" y="228600"/>
            <a:ext cx="3505200" cy="915988"/>
          </a:xfrm>
          <a:prstGeom prst="rect">
            <a:avLst/>
          </a:prstGeom>
          <a:solidFill>
            <a:srgbClr val="CC3300"/>
          </a:solidFill>
          <a:ln w="9525">
            <a:noFill/>
            <a:miter lim="800000"/>
            <a:headEnd/>
            <a:tailEnd/>
          </a:ln>
        </p:spPr>
        <p:txBody>
          <a:bodyPr>
            <a:spAutoFit/>
          </a:bodyPr>
          <a:lstStyle/>
          <a:p>
            <a:r>
              <a:rPr lang="es-ES" b="1">
                <a:solidFill>
                  <a:schemeClr val="bg1"/>
                </a:solidFill>
              </a:rPr>
              <a:t>CELEBRACIÓN: HACER SITIO A DIOS EN NUESTRO HOGAR Celebración 2ª (Diciembre)</a:t>
            </a:r>
            <a:endParaRPr lang="es-ES_tradnl" b="1">
              <a:solidFill>
                <a:schemeClr val="bg1"/>
              </a:solidFill>
            </a:endParaRPr>
          </a:p>
        </p:txBody>
      </p:sp>
      <p:sp>
        <p:nvSpPr>
          <p:cNvPr id="53253" name="Rectangle 6"/>
          <p:cNvSpPr>
            <a:spLocks noChangeArrowheads="1"/>
          </p:cNvSpPr>
          <p:nvPr/>
        </p:nvSpPr>
        <p:spPr bwMode="auto">
          <a:xfrm>
            <a:off x="76200" y="4691063"/>
            <a:ext cx="3657600" cy="2014537"/>
          </a:xfrm>
          <a:prstGeom prst="rect">
            <a:avLst/>
          </a:prstGeom>
          <a:solidFill>
            <a:srgbClr val="C0C0C0">
              <a:alpha val="50195"/>
            </a:srgbClr>
          </a:solidFill>
          <a:ln w="9525">
            <a:noFill/>
            <a:miter lim="800000"/>
            <a:headEnd/>
            <a:tailEnd/>
          </a:ln>
        </p:spPr>
        <p:txBody>
          <a:bodyPr>
            <a:spAutoFit/>
          </a:bodyPr>
          <a:lstStyle/>
          <a:p>
            <a:pPr lvl="1">
              <a:spcBef>
                <a:spcPct val="20000"/>
              </a:spcBef>
              <a:buFontTx/>
              <a:buChar char="–"/>
            </a:pPr>
            <a:r>
              <a:rPr lang="es-ES" i="1"/>
              <a:t>Los </a:t>
            </a:r>
            <a:r>
              <a:rPr lang="es-ES" b="1" i="1"/>
              <a:t>niños</a:t>
            </a:r>
            <a:r>
              <a:rPr lang="es-ES"/>
              <a:t>: Reunidos cada uno con su catequista, preparan la hoja con las viñetas del Padrenuestro. El catequista explica el significado que cada parte.  Se realizan dibujos.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Marcador de contenido"/>
          <p:cNvSpPr>
            <a:spLocks noGrp="1"/>
          </p:cNvSpPr>
          <p:nvPr>
            <p:ph idx="1"/>
          </p:nvPr>
        </p:nvSpPr>
        <p:spPr>
          <a:xfrm>
            <a:off x="4343400" y="700088"/>
            <a:ext cx="4343400" cy="366712"/>
          </a:xfrm>
          <a:solidFill>
            <a:schemeClr val="accent2"/>
          </a:solidFill>
        </p:spPr>
        <p:txBody>
          <a:bodyPr>
            <a:spAutoFit/>
          </a:bodyPr>
          <a:lstStyle/>
          <a:p>
            <a:pPr marL="457200" lvl="1" indent="0" eaLnBrk="1" hangingPunct="1">
              <a:spcBef>
                <a:spcPct val="0"/>
              </a:spcBef>
              <a:buFontTx/>
              <a:buNone/>
            </a:pPr>
            <a:r>
              <a:rPr lang="es-ES" sz="1800" b="1" smtClean="0">
                <a:solidFill>
                  <a:schemeClr val="bg1"/>
                </a:solidFill>
              </a:rPr>
              <a:t>Los padres:</a:t>
            </a:r>
          </a:p>
        </p:txBody>
      </p:sp>
      <p:pic>
        <p:nvPicPr>
          <p:cNvPr id="54274" name="Picture 2" descr="15001_377911827461_92187362461_3963388_5534708_n"/>
          <p:cNvPicPr>
            <a:picLocks noChangeAspect="1" noChangeArrowheads="1"/>
          </p:cNvPicPr>
          <p:nvPr/>
        </p:nvPicPr>
        <p:blipFill>
          <a:blip r:embed="rId2" cstate="print"/>
          <a:srcRect/>
          <a:stretch>
            <a:fillRect/>
          </a:stretch>
        </p:blipFill>
        <p:spPr bwMode="auto">
          <a:xfrm>
            <a:off x="152400" y="1295400"/>
            <a:ext cx="2133600" cy="2587625"/>
          </a:xfrm>
          <a:prstGeom prst="rect">
            <a:avLst/>
          </a:prstGeom>
          <a:noFill/>
          <a:ln w="9525">
            <a:noFill/>
            <a:miter lim="800000"/>
            <a:headEnd/>
            <a:tailEnd/>
          </a:ln>
        </p:spPr>
      </p:pic>
      <p:pic>
        <p:nvPicPr>
          <p:cNvPr id="54275" name="Picture 3" descr="15001_377911832461_92187362461_3963389_1502425_n"/>
          <p:cNvPicPr>
            <a:picLocks noChangeAspect="1" noChangeArrowheads="1"/>
          </p:cNvPicPr>
          <p:nvPr/>
        </p:nvPicPr>
        <p:blipFill>
          <a:blip r:embed="rId3" cstate="print"/>
          <a:srcRect/>
          <a:stretch>
            <a:fillRect/>
          </a:stretch>
        </p:blipFill>
        <p:spPr bwMode="auto">
          <a:xfrm>
            <a:off x="1371600" y="3962400"/>
            <a:ext cx="2208213" cy="2679700"/>
          </a:xfrm>
          <a:prstGeom prst="rect">
            <a:avLst/>
          </a:prstGeom>
          <a:noFill/>
          <a:ln w="9525">
            <a:noFill/>
            <a:miter lim="800000"/>
            <a:headEnd/>
            <a:tailEnd/>
          </a:ln>
        </p:spPr>
      </p:pic>
      <p:pic>
        <p:nvPicPr>
          <p:cNvPr id="54276" name="Picture 4" descr="15001_377911847461_92187362461_3963390_3545698_n"/>
          <p:cNvPicPr>
            <a:picLocks noChangeAspect="1" noChangeArrowheads="1"/>
          </p:cNvPicPr>
          <p:nvPr/>
        </p:nvPicPr>
        <p:blipFill>
          <a:blip r:embed="rId4" cstate="print"/>
          <a:srcRect/>
          <a:stretch>
            <a:fillRect/>
          </a:stretch>
        </p:blipFill>
        <p:spPr bwMode="auto">
          <a:xfrm>
            <a:off x="2362200" y="1295400"/>
            <a:ext cx="2136775" cy="2593975"/>
          </a:xfrm>
          <a:prstGeom prst="rect">
            <a:avLst/>
          </a:prstGeom>
          <a:noFill/>
          <a:ln w="9525">
            <a:noFill/>
            <a:miter lim="800000"/>
            <a:headEnd/>
            <a:tailEnd/>
          </a:ln>
        </p:spPr>
      </p:pic>
      <p:sp>
        <p:nvSpPr>
          <p:cNvPr id="54277" name="Rectangle 6"/>
          <p:cNvSpPr>
            <a:spLocks noChangeArrowheads="1"/>
          </p:cNvSpPr>
          <p:nvPr/>
        </p:nvSpPr>
        <p:spPr bwMode="auto">
          <a:xfrm>
            <a:off x="304800" y="228600"/>
            <a:ext cx="3505200" cy="915988"/>
          </a:xfrm>
          <a:prstGeom prst="rect">
            <a:avLst/>
          </a:prstGeom>
          <a:solidFill>
            <a:srgbClr val="CC3300"/>
          </a:solidFill>
          <a:ln w="9525">
            <a:noFill/>
            <a:miter lim="800000"/>
            <a:headEnd/>
            <a:tailEnd/>
          </a:ln>
        </p:spPr>
        <p:txBody>
          <a:bodyPr>
            <a:spAutoFit/>
          </a:bodyPr>
          <a:lstStyle/>
          <a:p>
            <a:r>
              <a:rPr lang="es-ES" b="1">
                <a:solidFill>
                  <a:schemeClr val="bg1"/>
                </a:solidFill>
              </a:rPr>
              <a:t>CELEBRACIÓN: HACER SITIO A DIOS EN NUESTRO HOGAR Celebración 2ª (Diciembre)</a:t>
            </a:r>
            <a:endParaRPr lang="es-ES_tradnl" b="1">
              <a:solidFill>
                <a:schemeClr val="bg1"/>
              </a:solidFill>
            </a:endParaRPr>
          </a:p>
        </p:txBody>
      </p:sp>
      <p:sp>
        <p:nvSpPr>
          <p:cNvPr id="54278" name="Rectangle 7"/>
          <p:cNvSpPr>
            <a:spLocks noChangeArrowheads="1"/>
          </p:cNvSpPr>
          <p:nvPr/>
        </p:nvSpPr>
        <p:spPr bwMode="auto">
          <a:xfrm>
            <a:off x="5257800" y="5654675"/>
            <a:ext cx="3581400" cy="822325"/>
          </a:xfrm>
          <a:prstGeom prst="rect">
            <a:avLst/>
          </a:prstGeom>
          <a:noFill/>
          <a:ln w="9525">
            <a:noFill/>
            <a:miter lim="800000"/>
            <a:headEnd/>
            <a:tailEnd/>
          </a:ln>
        </p:spPr>
        <p:txBody>
          <a:bodyPr>
            <a:spAutoFit/>
          </a:bodyPr>
          <a:lstStyle/>
          <a:p>
            <a:pPr algn="ctr"/>
            <a:r>
              <a:rPr lang="es-ES" sz="2400" b="1"/>
              <a:t>Uso de pistas para contar el cuento</a:t>
            </a:r>
            <a:endParaRPr lang="es-ES_tradnl" sz="2400" b="1"/>
          </a:p>
        </p:txBody>
      </p:sp>
      <p:sp>
        <p:nvSpPr>
          <p:cNvPr id="54279" name="Rectangle 8"/>
          <p:cNvSpPr>
            <a:spLocks noChangeArrowheads="1"/>
          </p:cNvSpPr>
          <p:nvPr/>
        </p:nvSpPr>
        <p:spPr bwMode="auto">
          <a:xfrm>
            <a:off x="4495800" y="1371600"/>
            <a:ext cx="4451350" cy="3743325"/>
          </a:xfrm>
          <a:prstGeom prst="rect">
            <a:avLst/>
          </a:prstGeom>
          <a:noFill/>
          <a:ln w="9525" algn="ctr">
            <a:noFill/>
            <a:miter lim="800000"/>
            <a:headEnd/>
            <a:tailEnd/>
          </a:ln>
        </p:spPr>
        <p:txBody>
          <a:bodyPr>
            <a:spAutoFit/>
          </a:bodyPr>
          <a:lstStyle/>
          <a:p>
            <a:pPr lvl="1" algn="r"/>
            <a:r>
              <a:rPr lang="es-ES" sz="2400" b="1"/>
              <a:t>El guía de padres reflexionará con ellos sobre el cuento de La visita inesperada o El Diálogo imaginario y les invitará a que ellos también realicen la misma dinámica en algún momento con sus hijos en casa.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0" y="0"/>
            <a:ext cx="9144000" cy="366713"/>
          </a:xfrm>
          <a:solidFill>
            <a:srgbClr val="CC3300"/>
          </a:solidFill>
        </p:spPr>
        <p:txBody>
          <a:bodyPr anchor="t">
            <a:spAutoFit/>
          </a:bodyPr>
          <a:lstStyle/>
          <a:p>
            <a:pPr algn="l" eaLnBrk="1" hangingPunct="1"/>
            <a:r>
              <a:rPr lang="es-ES" sz="1800" b="1" smtClean="0">
                <a:solidFill>
                  <a:schemeClr val="bg1"/>
                </a:solidFill>
              </a:rPr>
              <a:t>C2. CELEBRACIÓN CONJUNTA DE PADRES-NIÑOS-CATEQUISTAS-SACERDOTE </a:t>
            </a:r>
          </a:p>
        </p:txBody>
      </p:sp>
      <p:sp>
        <p:nvSpPr>
          <p:cNvPr id="55298" name="2 Marcador de contenido"/>
          <p:cNvSpPr>
            <a:spLocks noGrp="1"/>
          </p:cNvSpPr>
          <p:nvPr>
            <p:ph idx="1"/>
          </p:nvPr>
        </p:nvSpPr>
        <p:spPr>
          <a:xfrm>
            <a:off x="152400" y="533400"/>
            <a:ext cx="7315200" cy="533400"/>
          </a:xfrm>
        </p:spPr>
        <p:txBody>
          <a:bodyPr/>
          <a:lstStyle/>
          <a:p>
            <a:pPr marL="514350" indent="-514350" eaLnBrk="1" hangingPunct="1">
              <a:buFontTx/>
              <a:buNone/>
            </a:pPr>
            <a:r>
              <a:rPr lang="es-ES" sz="2400" b="1" smtClean="0"/>
              <a:t>Saludo de quien dirige la celebración</a:t>
            </a:r>
            <a:endParaRPr lang="es-ES" sz="2800" b="1" smtClean="0"/>
          </a:p>
          <a:p>
            <a:pPr marL="514350" indent="-514350" eaLnBrk="1" hangingPunct="1"/>
            <a:endParaRPr lang="es-ES" sz="2000" b="1" smtClean="0"/>
          </a:p>
          <a:p>
            <a:pPr marL="514350" indent="-514350" eaLnBrk="1" hangingPunct="1"/>
            <a:endParaRPr lang="es-ES" sz="2000" smtClean="0"/>
          </a:p>
          <a:p>
            <a:pPr marL="514350" indent="-514350" eaLnBrk="1" hangingPunct="1"/>
            <a:endParaRPr lang="es-ES" sz="2000" smtClean="0"/>
          </a:p>
        </p:txBody>
      </p:sp>
      <p:sp>
        <p:nvSpPr>
          <p:cNvPr id="55299" name="Rectangle 4"/>
          <p:cNvSpPr>
            <a:spLocks noChangeArrowheads="1"/>
          </p:cNvSpPr>
          <p:nvPr/>
        </p:nvSpPr>
        <p:spPr bwMode="auto">
          <a:xfrm>
            <a:off x="228600" y="3736975"/>
            <a:ext cx="5867400" cy="1200150"/>
          </a:xfrm>
          <a:prstGeom prst="rect">
            <a:avLst/>
          </a:prstGeom>
          <a:noFill/>
          <a:ln w="9525">
            <a:solidFill>
              <a:srgbClr val="FFFF66"/>
            </a:solidFill>
            <a:miter lim="800000"/>
            <a:headEnd/>
            <a:tailEnd/>
          </a:ln>
        </p:spPr>
        <p:txBody>
          <a:bodyPr>
            <a:spAutoFit/>
          </a:bodyPr>
          <a:lstStyle/>
          <a:p>
            <a:pPr marL="342900" indent="-342900"/>
            <a:r>
              <a:rPr lang="es-ES" b="1"/>
              <a:t>Nosotros tenemos que invitarle a nuestro hogar como lo hicieron Marta y María</a:t>
            </a:r>
            <a:r>
              <a:rPr lang="es-ES"/>
              <a:t> </a:t>
            </a:r>
            <a:r>
              <a:rPr lang="es-ES" b="1"/>
              <a:t>para hablarle, escucharle y atenderle </a:t>
            </a:r>
          </a:p>
          <a:p>
            <a:pPr marL="342900" indent="-342900" algn="r"/>
            <a:r>
              <a:rPr lang="es-ES"/>
              <a:t>(LC 10, 38-42). </a:t>
            </a:r>
          </a:p>
        </p:txBody>
      </p:sp>
      <p:sp>
        <p:nvSpPr>
          <p:cNvPr id="55300" name="Rectangle 5"/>
          <p:cNvSpPr>
            <a:spLocks noChangeArrowheads="1"/>
          </p:cNvSpPr>
          <p:nvPr/>
        </p:nvSpPr>
        <p:spPr bwMode="auto">
          <a:xfrm>
            <a:off x="2514600" y="1219200"/>
            <a:ext cx="4038600" cy="1749425"/>
          </a:xfrm>
          <a:prstGeom prst="rect">
            <a:avLst/>
          </a:prstGeom>
          <a:noFill/>
          <a:ln w="9525">
            <a:solidFill>
              <a:srgbClr val="777777"/>
            </a:solidFill>
            <a:miter lim="800000"/>
            <a:headEnd/>
            <a:tailEnd/>
          </a:ln>
        </p:spPr>
        <p:txBody>
          <a:bodyPr>
            <a:spAutoFit/>
          </a:bodyPr>
          <a:lstStyle/>
          <a:p>
            <a:r>
              <a:rPr lang="es-ES" b="1"/>
              <a:t>Lectura bíblica</a:t>
            </a:r>
            <a:r>
              <a:rPr lang="es-ES"/>
              <a:t>. Puede leerse una o dos.</a:t>
            </a:r>
          </a:p>
          <a:p>
            <a:pPr lvl="1"/>
            <a:r>
              <a:rPr lang="es-ES" b="1"/>
              <a:t>Jesús desea entrar en nuestra casa como en la de Zaqueo</a:t>
            </a:r>
            <a:r>
              <a:rPr lang="es-ES"/>
              <a:t> (LC 19,1-10). </a:t>
            </a:r>
            <a:r>
              <a:rPr lang="es-ES" i="1"/>
              <a:t>Puede leer una madre o un padre.</a:t>
            </a:r>
            <a:endParaRPr lang="es-ES_tradnl" i="1"/>
          </a:p>
        </p:txBody>
      </p:sp>
      <p:pic>
        <p:nvPicPr>
          <p:cNvPr id="55301" name="Picture 6" descr="zaqueo"/>
          <p:cNvPicPr>
            <a:picLocks noChangeAspect="1" noChangeArrowheads="1"/>
          </p:cNvPicPr>
          <p:nvPr/>
        </p:nvPicPr>
        <p:blipFill>
          <a:blip r:embed="rId2" cstate="print"/>
          <a:srcRect/>
          <a:stretch>
            <a:fillRect/>
          </a:stretch>
        </p:blipFill>
        <p:spPr bwMode="auto">
          <a:xfrm>
            <a:off x="6705600" y="1219200"/>
            <a:ext cx="2000250" cy="1824038"/>
          </a:xfrm>
          <a:prstGeom prst="rect">
            <a:avLst/>
          </a:prstGeom>
          <a:noFill/>
          <a:ln w="9525">
            <a:noFill/>
            <a:miter lim="800000"/>
            <a:headEnd/>
            <a:tailEnd/>
          </a:ln>
        </p:spPr>
      </p:pic>
      <p:pic>
        <p:nvPicPr>
          <p:cNvPr id="55302" name="Picture 7" descr="lectdef"/>
          <p:cNvPicPr>
            <a:picLocks noChangeAspect="1" noChangeArrowheads="1"/>
          </p:cNvPicPr>
          <p:nvPr/>
        </p:nvPicPr>
        <p:blipFill>
          <a:blip r:embed="rId3" cstate="print"/>
          <a:srcRect/>
          <a:stretch>
            <a:fillRect/>
          </a:stretch>
        </p:blipFill>
        <p:spPr bwMode="auto">
          <a:xfrm>
            <a:off x="228600" y="1066800"/>
            <a:ext cx="2033588" cy="1939925"/>
          </a:xfrm>
          <a:prstGeom prst="rect">
            <a:avLst/>
          </a:prstGeom>
          <a:noFill/>
          <a:ln w="9525">
            <a:noFill/>
            <a:miter lim="800000"/>
            <a:headEnd/>
            <a:tailEnd/>
          </a:ln>
        </p:spPr>
      </p:pic>
      <p:sp>
        <p:nvSpPr>
          <p:cNvPr id="55303" name="Rectangle 10"/>
          <p:cNvSpPr>
            <a:spLocks noChangeArrowheads="1"/>
          </p:cNvSpPr>
          <p:nvPr/>
        </p:nvSpPr>
        <p:spPr bwMode="auto">
          <a:xfrm>
            <a:off x="6324600" y="5334000"/>
            <a:ext cx="2590800" cy="1314450"/>
          </a:xfrm>
          <a:prstGeom prst="rect">
            <a:avLst/>
          </a:prstGeom>
          <a:solidFill>
            <a:schemeClr val="accent2"/>
          </a:solidFill>
          <a:ln w="9525">
            <a:noFill/>
            <a:miter lim="800000"/>
            <a:headEnd/>
            <a:tailEnd/>
          </a:ln>
        </p:spPr>
        <p:txBody>
          <a:bodyPr>
            <a:spAutoFit/>
          </a:bodyPr>
          <a:lstStyle/>
          <a:p>
            <a:pPr algn="ctr"/>
            <a:r>
              <a:rPr lang="es-ES" sz="1600" b="1">
                <a:solidFill>
                  <a:schemeClr val="bg1"/>
                </a:solidFill>
              </a:rPr>
              <a:t>Pistas para explicar el texto. </a:t>
            </a:r>
          </a:p>
          <a:p>
            <a:pPr algn="ctr"/>
            <a:r>
              <a:rPr lang="es-ES" sz="1600" b="1">
                <a:solidFill>
                  <a:schemeClr val="bg1"/>
                </a:solidFill>
              </a:rPr>
              <a:t>Canto. </a:t>
            </a:r>
            <a:r>
              <a:rPr lang="es-ES" sz="1600" b="1" i="1">
                <a:solidFill>
                  <a:schemeClr val="bg1"/>
                </a:solidFill>
              </a:rPr>
              <a:t>“Yo tengo un amigo que me ama” </a:t>
            </a:r>
            <a:r>
              <a:rPr lang="es-ES" sz="1600" b="1">
                <a:solidFill>
                  <a:schemeClr val="bg1"/>
                </a:solidFill>
              </a:rPr>
              <a:t>o similar</a:t>
            </a:r>
          </a:p>
        </p:txBody>
      </p:sp>
      <p:sp>
        <p:nvSpPr>
          <p:cNvPr id="55304" name="Rectangle 11"/>
          <p:cNvSpPr>
            <a:spLocks noChangeArrowheads="1"/>
          </p:cNvSpPr>
          <p:nvPr/>
        </p:nvSpPr>
        <p:spPr bwMode="auto">
          <a:xfrm>
            <a:off x="914400" y="5105400"/>
            <a:ext cx="4800600" cy="366713"/>
          </a:xfrm>
          <a:prstGeom prst="rect">
            <a:avLst/>
          </a:prstGeom>
          <a:noFill/>
          <a:ln w="9525">
            <a:noFill/>
            <a:miter lim="800000"/>
            <a:headEnd/>
            <a:tailEnd/>
          </a:ln>
        </p:spPr>
        <p:txBody>
          <a:bodyPr>
            <a:spAutoFit/>
          </a:bodyPr>
          <a:lstStyle/>
          <a:p>
            <a:r>
              <a:rPr lang="es-ES" i="1"/>
              <a:t>Puede leer uno de los niños.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Imagen5"/>
          <p:cNvPicPr>
            <a:picLocks noChangeAspect="1" noChangeArrowheads="1"/>
          </p:cNvPicPr>
          <p:nvPr/>
        </p:nvPicPr>
        <p:blipFill>
          <a:blip r:embed="rId2" cstate="print"/>
          <a:srcRect/>
          <a:stretch>
            <a:fillRect/>
          </a:stretch>
        </p:blipFill>
        <p:spPr bwMode="auto">
          <a:xfrm>
            <a:off x="0" y="0"/>
            <a:ext cx="9144000" cy="5946775"/>
          </a:xfrm>
          <a:prstGeom prst="rect">
            <a:avLst/>
          </a:prstGeom>
          <a:noFill/>
          <a:ln w="9525">
            <a:noFill/>
            <a:miter lim="800000"/>
            <a:headEnd/>
            <a:tailEnd/>
          </a:ln>
        </p:spPr>
      </p:pic>
      <p:sp>
        <p:nvSpPr>
          <p:cNvPr id="56322" name="Rectangle 4"/>
          <p:cNvSpPr>
            <a:spLocks noChangeArrowheads="1"/>
          </p:cNvSpPr>
          <p:nvPr/>
        </p:nvSpPr>
        <p:spPr bwMode="auto">
          <a:xfrm>
            <a:off x="0" y="0"/>
            <a:ext cx="9144000" cy="366713"/>
          </a:xfrm>
          <a:prstGeom prst="rect">
            <a:avLst/>
          </a:prstGeom>
          <a:solidFill>
            <a:srgbClr val="CC3300"/>
          </a:solidFill>
          <a:ln w="9525" algn="ctr">
            <a:noFill/>
            <a:miter lim="800000"/>
            <a:headEnd/>
            <a:tailEnd/>
          </a:ln>
        </p:spPr>
        <p:txBody>
          <a:bodyPr>
            <a:spAutoFit/>
          </a:bodyPr>
          <a:lstStyle/>
          <a:p>
            <a:r>
              <a:rPr lang="es-ES" b="1">
                <a:solidFill>
                  <a:schemeClr val="bg1"/>
                </a:solidFill>
              </a:rPr>
              <a:t>5. Gesto. Entrega del Padrenuestro</a:t>
            </a:r>
            <a:endParaRPr lang="es-ES_tradnl" b="1">
              <a:solidFill>
                <a:schemeClr val="bg1"/>
              </a:solidFill>
            </a:endParaRPr>
          </a:p>
        </p:txBody>
      </p:sp>
      <p:sp>
        <p:nvSpPr>
          <p:cNvPr id="56323" name="Rectangle 5"/>
          <p:cNvSpPr>
            <a:spLocks noChangeArrowheads="1"/>
          </p:cNvSpPr>
          <p:nvPr/>
        </p:nvSpPr>
        <p:spPr bwMode="auto">
          <a:xfrm>
            <a:off x="76200" y="5915025"/>
            <a:ext cx="9067800" cy="954107"/>
          </a:xfrm>
          <a:prstGeom prst="rect">
            <a:avLst/>
          </a:prstGeom>
          <a:noFill/>
          <a:ln w="9525">
            <a:noFill/>
            <a:miter lim="800000"/>
            <a:headEnd/>
            <a:tailEnd/>
          </a:ln>
        </p:spPr>
        <p:txBody>
          <a:bodyPr>
            <a:spAutoFit/>
          </a:bodyPr>
          <a:lstStyle/>
          <a:p>
            <a:pPr lvl="1" algn="ctr"/>
            <a:r>
              <a:rPr lang="es-ES" sz="1400" b="1" dirty="0"/>
              <a:t>JESÚS, </a:t>
            </a:r>
            <a:r>
              <a:rPr lang="es-ES" sz="1400" b="1"/>
              <a:t>QUEREMOS </a:t>
            </a:r>
            <a:r>
              <a:rPr lang="es-ES" sz="1400" b="1" smtClean="0"/>
              <a:t>TENER </a:t>
            </a:r>
            <a:r>
              <a:rPr lang="es-ES" sz="1400" b="1" dirty="0"/>
              <a:t>MÁS PRESENTE A DIOS EN NUESTRO HOGAR. POR ESO NOS COMPROMETEMOS A...</a:t>
            </a:r>
          </a:p>
          <a:p>
            <a:pPr lvl="1"/>
            <a:endParaRPr lang="es-ES" sz="1400" b="1" dirty="0"/>
          </a:p>
          <a:p>
            <a:pPr lvl="1"/>
            <a:r>
              <a:rPr lang="es-ES" sz="1400" b="1" dirty="0"/>
              <a:t>Después se firma por el niño y sus padres.</a:t>
            </a:r>
          </a:p>
        </p:txBody>
      </p:sp>
      <p:sp>
        <p:nvSpPr>
          <p:cNvPr id="56324" name="AutoShape 7"/>
          <p:cNvSpPr>
            <a:spLocks noChangeArrowheads="1"/>
          </p:cNvSpPr>
          <p:nvPr/>
        </p:nvSpPr>
        <p:spPr bwMode="auto">
          <a:xfrm>
            <a:off x="1524000" y="2514600"/>
            <a:ext cx="5094288" cy="3055938"/>
          </a:xfrm>
          <a:prstGeom prst="flowChartAlternateProcess">
            <a:avLst/>
          </a:prstGeom>
          <a:solidFill>
            <a:srgbClr val="FFFF66">
              <a:alpha val="70195"/>
            </a:srgbClr>
          </a:solidFill>
          <a:ln w="9525" algn="ctr">
            <a:noFill/>
            <a:miter lim="800000"/>
            <a:headEnd/>
            <a:tailEnd/>
          </a:ln>
        </p:spPr>
        <p:txBody>
          <a:bodyPr>
            <a:spAutoFit/>
          </a:bodyPr>
          <a:lstStyle/>
          <a:p>
            <a:pPr marL="800100" lvl="1" indent="-342900" algn="ctr"/>
            <a:r>
              <a:rPr lang="es-ES" b="1"/>
              <a:t>Cada grupo de niños explica algunos de los dibujos sobre el Padrenuestro que prepararon antes de la celebración. </a:t>
            </a:r>
          </a:p>
          <a:p>
            <a:pPr marL="800100" lvl="1" indent="-342900" algn="ctr"/>
            <a:endParaRPr lang="es-ES" b="1"/>
          </a:p>
          <a:p>
            <a:pPr marL="800100" lvl="1" indent="-342900" algn="ctr"/>
            <a:r>
              <a:rPr lang="es-ES" b="1"/>
              <a:t>Cada catequista entrega a cada uno de “sus” niños una hoja con el Padrenuestro.</a:t>
            </a:r>
          </a:p>
          <a:p>
            <a:pPr marL="800100" lvl="1" indent="-342900" algn="ctr"/>
            <a:r>
              <a:rPr lang="es-ES" b="1"/>
              <a:t>Cada niño va a donde están su/s padre/s</a:t>
            </a:r>
            <a:endParaRPr lang="es-ES_tradnl"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algn="just"/>
            <a:endParaRPr lang="es-ES">
              <a:cs typeface="Arial" charset="0"/>
            </a:endParaRPr>
          </a:p>
        </p:txBody>
      </p:sp>
      <p:pic>
        <p:nvPicPr>
          <p:cNvPr id="57346" name="Picture 1" descr="sea-dios-trinidad-quien-mueva-nuestra-vida-y-nuestro-ser-iglesia"/>
          <p:cNvPicPr>
            <a:picLocks noChangeAspect="1" noChangeArrowheads="1"/>
          </p:cNvPicPr>
          <p:nvPr/>
        </p:nvPicPr>
        <p:blipFill>
          <a:blip r:embed="rId2" cstate="print"/>
          <a:srcRect/>
          <a:stretch>
            <a:fillRect/>
          </a:stretch>
        </p:blipFill>
        <p:spPr bwMode="auto">
          <a:xfrm>
            <a:off x="6875463" y="4437063"/>
            <a:ext cx="2032000" cy="1295400"/>
          </a:xfrm>
          <a:prstGeom prst="rect">
            <a:avLst/>
          </a:prstGeom>
          <a:noFill/>
          <a:ln w="9525">
            <a:noFill/>
            <a:miter lim="800000"/>
            <a:headEnd/>
            <a:tailEnd/>
          </a:ln>
        </p:spPr>
      </p:pic>
      <p:sp>
        <p:nvSpPr>
          <p:cNvPr id="57347" name="Rectangle 3"/>
          <p:cNvSpPr>
            <a:spLocks noChangeArrowheads="1"/>
          </p:cNvSpPr>
          <p:nvPr/>
        </p:nvSpPr>
        <p:spPr bwMode="auto">
          <a:xfrm>
            <a:off x="304800" y="4191000"/>
            <a:ext cx="6264275" cy="2343150"/>
          </a:xfrm>
          <a:prstGeom prst="rect">
            <a:avLst/>
          </a:prstGeom>
          <a:noFill/>
          <a:ln w="9525">
            <a:noFill/>
            <a:miter lim="800000"/>
            <a:headEnd/>
            <a:tailEnd/>
          </a:ln>
        </p:spPr>
        <p:txBody>
          <a:bodyPr anchor="ctr">
            <a:spAutoFit/>
          </a:bodyPr>
          <a:lstStyle/>
          <a:p>
            <a:pPr indent="180975" algn="just">
              <a:tabLst>
                <a:tab pos="333375" algn="l"/>
                <a:tab pos="449263" algn="l"/>
              </a:tabLst>
            </a:pPr>
            <a:r>
              <a:rPr lang="es-ES" sz="1400">
                <a:latin typeface="Forte"/>
                <a:ea typeface="Times New Roman" pitchFamily="18" charset="0"/>
                <a:cs typeface="Arial" charset="0"/>
              </a:rPr>
              <a:t>Querido amigo: ¿Cómo estás? </a:t>
            </a:r>
            <a:endParaRPr lang="es-ES" sz="800">
              <a:ea typeface="Times New Roman" pitchFamily="18" charset="0"/>
              <a:cs typeface="Arial" charset="0"/>
            </a:endParaRPr>
          </a:p>
          <a:p>
            <a:pPr indent="180975" algn="just" eaLnBrk="0" hangingPunct="0">
              <a:buFontTx/>
              <a:buChar char="•"/>
              <a:tabLst>
                <a:tab pos="333375" algn="l"/>
                <a:tab pos="449263" algn="l"/>
              </a:tabLst>
            </a:pPr>
            <a:r>
              <a:rPr lang="es-ES" sz="1400">
                <a:latin typeface="Forte"/>
                <a:ea typeface="Times New Roman" pitchFamily="18" charset="0"/>
                <a:cs typeface="Arial" charset="0"/>
              </a:rPr>
              <a:t>Yo muy contento porque te estás preparando para recibir la Primera Comunión. Me gustaría que  fuese un día inolvidable para ti y para mi. Eso sólo será posible si nos vamos conociendo y queriendo cada día un poquito más. Por eso, me alegraría mucho que te vayas acostumbrando a participar en la comida de fiesta que yo preparo cada domingo para mis amigos: la misa. ¿Puedo contar contigo y con tu familia? Os  espero con ilusión.</a:t>
            </a:r>
            <a:endParaRPr lang="es-ES" sz="800">
              <a:ea typeface="Times New Roman" pitchFamily="18" charset="0"/>
              <a:cs typeface="Arial" charset="0"/>
            </a:endParaRPr>
          </a:p>
          <a:p>
            <a:pPr indent="180975" algn="just" eaLnBrk="0" hangingPunct="0">
              <a:buFontTx/>
              <a:buChar char="•"/>
              <a:tabLst>
                <a:tab pos="333375" algn="l"/>
                <a:tab pos="449263" algn="l"/>
              </a:tabLst>
            </a:pPr>
            <a:r>
              <a:rPr lang="es-ES" sz="1400">
                <a:latin typeface="Forte"/>
                <a:ea typeface="Times New Roman" pitchFamily="18" charset="0"/>
                <a:cs typeface="Arial" charset="0"/>
              </a:rPr>
              <a:t>Un abrazo fuerte de 	Tu Abba (Papá ) Dios</a:t>
            </a:r>
            <a:endParaRPr lang="es-ES" b="1">
              <a:ea typeface="Times New Roman" pitchFamily="18" charset="0"/>
              <a:cs typeface="Arial" charset="0"/>
            </a:endParaRPr>
          </a:p>
          <a:p>
            <a:pPr indent="180975" eaLnBrk="0" hangingPunct="0">
              <a:tabLst>
                <a:tab pos="333375" algn="l"/>
                <a:tab pos="449263" algn="l"/>
              </a:tabLst>
            </a:pPr>
            <a:r>
              <a:rPr lang="es-ES" b="1">
                <a:ea typeface="Times New Roman" pitchFamily="18" charset="0"/>
                <a:cs typeface="Arial" charset="0"/>
              </a:rPr>
              <a:t/>
            </a:r>
            <a:br>
              <a:rPr lang="es-ES" b="1">
                <a:ea typeface="Times New Roman" pitchFamily="18" charset="0"/>
                <a:cs typeface="Arial" charset="0"/>
              </a:rPr>
            </a:br>
            <a:endParaRPr lang="es-ES">
              <a:ea typeface="Times New Roman" pitchFamily="18" charset="0"/>
              <a:cs typeface="Arial" charset="0"/>
            </a:endParaRPr>
          </a:p>
        </p:txBody>
      </p:sp>
      <p:sp>
        <p:nvSpPr>
          <p:cNvPr id="57348" name="Rectangle 6"/>
          <p:cNvSpPr>
            <a:spLocks noChangeArrowheads="1"/>
          </p:cNvSpPr>
          <p:nvPr/>
        </p:nvSpPr>
        <p:spPr bwMode="auto">
          <a:xfrm>
            <a:off x="381000" y="228600"/>
            <a:ext cx="5181600" cy="650875"/>
          </a:xfrm>
          <a:prstGeom prst="rect">
            <a:avLst/>
          </a:prstGeom>
          <a:noFill/>
          <a:ln w="9525">
            <a:solidFill>
              <a:srgbClr val="FFFF66"/>
            </a:solidFill>
            <a:miter lim="800000"/>
            <a:headEnd/>
            <a:tailEnd/>
          </a:ln>
        </p:spPr>
        <p:txBody>
          <a:bodyPr>
            <a:spAutoFit/>
          </a:bodyPr>
          <a:lstStyle/>
          <a:p>
            <a:r>
              <a:rPr lang="es-ES"/>
              <a:t>6. </a:t>
            </a:r>
            <a:r>
              <a:rPr lang="es-ES" b="1"/>
              <a:t>Rezar juntos (niños, padres, guías y sacerdote) el Padrenuestro</a:t>
            </a:r>
            <a:endParaRPr lang="es-ES_tradnl" b="1"/>
          </a:p>
        </p:txBody>
      </p:sp>
      <p:pic>
        <p:nvPicPr>
          <p:cNvPr id="57349" name="Picture 7" descr="1230631755525"/>
          <p:cNvPicPr>
            <a:picLocks noChangeAspect="1" noChangeArrowheads="1"/>
          </p:cNvPicPr>
          <p:nvPr/>
        </p:nvPicPr>
        <p:blipFill>
          <a:blip r:embed="rId3" cstate="print"/>
          <a:srcRect/>
          <a:stretch>
            <a:fillRect/>
          </a:stretch>
        </p:blipFill>
        <p:spPr bwMode="auto">
          <a:xfrm>
            <a:off x="5867400" y="228600"/>
            <a:ext cx="2857500" cy="1981200"/>
          </a:xfrm>
          <a:prstGeom prst="rect">
            <a:avLst/>
          </a:prstGeom>
          <a:noFill/>
          <a:ln w="9525">
            <a:noFill/>
            <a:miter lim="800000"/>
            <a:headEnd/>
            <a:tailEnd/>
          </a:ln>
        </p:spPr>
      </p:pic>
      <p:sp>
        <p:nvSpPr>
          <p:cNvPr id="57350" name="Rectangle 8"/>
          <p:cNvSpPr>
            <a:spLocks noChangeArrowheads="1"/>
          </p:cNvSpPr>
          <p:nvPr/>
        </p:nvSpPr>
        <p:spPr bwMode="auto">
          <a:xfrm>
            <a:off x="4648200" y="2362200"/>
            <a:ext cx="4114800" cy="925513"/>
          </a:xfrm>
          <a:prstGeom prst="rect">
            <a:avLst/>
          </a:prstGeom>
          <a:noFill/>
          <a:ln w="9525">
            <a:solidFill>
              <a:srgbClr val="FFFF66"/>
            </a:solidFill>
            <a:miter lim="800000"/>
            <a:headEnd/>
            <a:tailEnd/>
          </a:ln>
        </p:spPr>
        <p:txBody>
          <a:bodyPr>
            <a:spAutoFit/>
          </a:bodyPr>
          <a:lstStyle/>
          <a:p>
            <a:r>
              <a:rPr lang="es-ES"/>
              <a:t>7. </a:t>
            </a:r>
            <a:r>
              <a:rPr lang="es-ES" b="1"/>
              <a:t>Entregar a cada niño una hoja con la invitación del Padre para participar en la misa</a:t>
            </a:r>
            <a:endParaRPr lang="es-ES_tradnl" b="1"/>
          </a:p>
        </p:txBody>
      </p:sp>
      <p:pic>
        <p:nvPicPr>
          <p:cNvPr id="57351" name="Picture 9" descr="invitacion-cumpleanos-ninos"/>
          <p:cNvPicPr>
            <a:picLocks noChangeAspect="1" noChangeArrowheads="1"/>
          </p:cNvPicPr>
          <p:nvPr/>
        </p:nvPicPr>
        <p:blipFill>
          <a:blip r:embed="rId4" cstate="print"/>
          <a:srcRect/>
          <a:stretch>
            <a:fillRect/>
          </a:stretch>
        </p:blipFill>
        <p:spPr bwMode="auto">
          <a:xfrm>
            <a:off x="381000" y="1323975"/>
            <a:ext cx="4038600" cy="2409825"/>
          </a:xfrm>
          <a:prstGeom prst="rect">
            <a:avLst/>
          </a:prstGeom>
          <a:noFill/>
          <a:ln w="9525">
            <a:noFill/>
            <a:miter lim="800000"/>
            <a:headEnd/>
            <a:tailEnd/>
          </a:ln>
        </p:spPr>
      </p:pic>
      <p:sp>
        <p:nvSpPr>
          <p:cNvPr id="57352" name="Rectangle 11"/>
          <p:cNvSpPr>
            <a:spLocks noChangeArrowheads="1"/>
          </p:cNvSpPr>
          <p:nvPr/>
        </p:nvSpPr>
        <p:spPr bwMode="auto">
          <a:xfrm>
            <a:off x="2514600" y="1476375"/>
            <a:ext cx="1828800" cy="2133600"/>
          </a:xfrm>
          <a:prstGeom prst="rect">
            <a:avLst/>
          </a:prstGeom>
          <a:solidFill>
            <a:schemeClr val="bg1"/>
          </a:solidFill>
          <a:ln w="9525">
            <a:solidFill>
              <a:schemeClr val="bg1"/>
            </a:solidFill>
            <a:miter lim="800000"/>
            <a:headEnd/>
            <a:tailEnd/>
          </a:ln>
        </p:spPr>
        <p:txBody>
          <a:bodyPr wrap="none" anchor="ctr"/>
          <a:lstStyle/>
          <a:p>
            <a:endParaRPr lang="es-ES_tradnl"/>
          </a:p>
        </p:txBody>
      </p:sp>
      <p:pic>
        <p:nvPicPr>
          <p:cNvPr id="57353" name="Picture 12" descr="vida_fano"/>
          <p:cNvPicPr>
            <a:picLocks noChangeAspect="1" noChangeArrowheads="1"/>
          </p:cNvPicPr>
          <p:nvPr/>
        </p:nvPicPr>
        <p:blipFill>
          <a:blip r:embed="rId5" cstate="print"/>
          <a:srcRect/>
          <a:stretch>
            <a:fillRect/>
          </a:stretch>
        </p:blipFill>
        <p:spPr bwMode="auto">
          <a:xfrm>
            <a:off x="2057400" y="1400175"/>
            <a:ext cx="2286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tequesisdeadultos"/>
          <p:cNvPicPr>
            <a:picLocks noChangeAspect="1" noChangeArrowheads="1"/>
          </p:cNvPicPr>
          <p:nvPr/>
        </p:nvPicPr>
        <p:blipFill>
          <a:blip r:embed="rId2" cstate="print"/>
          <a:srcRect/>
          <a:stretch>
            <a:fillRect/>
          </a:stretch>
        </p:blipFill>
        <p:spPr bwMode="auto">
          <a:xfrm>
            <a:off x="5334000" y="0"/>
            <a:ext cx="3810000" cy="6858000"/>
          </a:xfrm>
          <a:prstGeom prst="rect">
            <a:avLst/>
          </a:prstGeom>
          <a:noFill/>
          <a:ln w="9525">
            <a:noFill/>
            <a:miter lim="800000"/>
            <a:headEnd/>
            <a:tailEnd/>
          </a:ln>
        </p:spPr>
      </p:pic>
      <p:sp>
        <p:nvSpPr>
          <p:cNvPr id="19458" name="Rectangle 2"/>
          <p:cNvSpPr>
            <a:spLocks noGrp="1" noChangeArrowheads="1"/>
          </p:cNvSpPr>
          <p:nvPr>
            <p:ph type="title"/>
          </p:nvPr>
        </p:nvSpPr>
        <p:spPr>
          <a:xfrm>
            <a:off x="228600" y="381000"/>
            <a:ext cx="8229600" cy="838200"/>
          </a:xfrm>
          <a:solidFill>
            <a:srgbClr val="CC3300"/>
          </a:solidFill>
        </p:spPr>
        <p:txBody>
          <a:bodyPr/>
          <a:lstStyle/>
          <a:p>
            <a:pPr eaLnBrk="1" hangingPunct="1"/>
            <a:r>
              <a:rPr lang="es-ES_tradnl" sz="4000" b="1" smtClean="0">
                <a:solidFill>
                  <a:schemeClr val="bg1"/>
                </a:solidFill>
              </a:rPr>
              <a:t>CONSTITUCIONES SINODALES</a:t>
            </a:r>
          </a:p>
        </p:txBody>
      </p:sp>
      <p:sp>
        <p:nvSpPr>
          <p:cNvPr id="19459" name="Rectangle 3"/>
          <p:cNvSpPr>
            <a:spLocks noGrp="1" noChangeArrowheads="1"/>
          </p:cNvSpPr>
          <p:nvPr>
            <p:ph type="body" idx="1"/>
          </p:nvPr>
        </p:nvSpPr>
        <p:spPr>
          <a:xfrm>
            <a:off x="304800" y="1600200"/>
            <a:ext cx="5791200" cy="4724400"/>
          </a:xfrm>
        </p:spPr>
        <p:txBody>
          <a:bodyPr/>
          <a:lstStyle/>
          <a:p>
            <a:pPr eaLnBrk="1" hangingPunct="1">
              <a:lnSpc>
                <a:spcPct val="80000"/>
              </a:lnSpc>
              <a:buFontTx/>
              <a:buNone/>
            </a:pPr>
            <a:r>
              <a:rPr lang="es-ES_tradnl" sz="2400" b="1" smtClean="0">
                <a:solidFill>
                  <a:schemeClr val="accent2"/>
                </a:solidFill>
              </a:rPr>
              <a:t>	Nº 72:</a:t>
            </a:r>
          </a:p>
          <a:p>
            <a:pPr eaLnBrk="1" hangingPunct="1">
              <a:lnSpc>
                <a:spcPct val="80000"/>
              </a:lnSpc>
              <a:buFontTx/>
              <a:buNone/>
            </a:pPr>
            <a:endParaRPr lang="es-ES_tradnl" sz="2400" b="1" smtClean="0">
              <a:solidFill>
                <a:schemeClr val="accent2"/>
              </a:solidFill>
            </a:endParaRPr>
          </a:p>
          <a:p>
            <a:pPr eaLnBrk="1" hangingPunct="1">
              <a:lnSpc>
                <a:spcPct val="80000"/>
              </a:lnSpc>
              <a:buFontTx/>
              <a:buNone/>
            </a:pPr>
            <a:r>
              <a:rPr lang="es-ES_tradnl" sz="2400" smtClean="0"/>
              <a:t>	</a:t>
            </a:r>
            <a:r>
              <a:rPr lang="es-ES_tradnl" sz="3600" b="1" smtClean="0">
                <a:solidFill>
                  <a:schemeClr val="tx2"/>
                </a:solidFill>
                <a:latin typeface="Comic Sans MS" pitchFamily="66" charset="0"/>
              </a:rPr>
              <a:t>“Extender e implantar la </a:t>
            </a:r>
            <a:r>
              <a:rPr lang="es-ES_tradnl" sz="3600" b="1" smtClean="0">
                <a:solidFill>
                  <a:schemeClr val="accent2"/>
                </a:solidFill>
                <a:latin typeface="Comic Sans MS" pitchFamily="66" charset="0"/>
              </a:rPr>
              <a:t>catequesis de adultos</a:t>
            </a:r>
            <a:r>
              <a:rPr lang="es-ES_tradnl" sz="3600" b="1" smtClean="0">
                <a:solidFill>
                  <a:schemeClr val="tx2"/>
                </a:solidFill>
                <a:latin typeface="Comic Sans MS" pitchFamily="66" charset="0"/>
              </a:rPr>
              <a:t> en las parroquias, aportando medios materiales y humanos a las parroquias para que puedan realizarla.”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7" descr="3d_05oc"/>
          <p:cNvPicPr>
            <a:picLocks noChangeAspect="1" noChangeArrowheads="1"/>
          </p:cNvPicPr>
          <p:nvPr/>
        </p:nvPicPr>
        <p:blipFill>
          <a:blip r:embed="rId2" cstate="print"/>
          <a:srcRect/>
          <a:stretch>
            <a:fillRect/>
          </a:stretch>
        </p:blipFill>
        <p:spPr bwMode="auto">
          <a:xfrm>
            <a:off x="0" y="1143000"/>
            <a:ext cx="8305800" cy="5510213"/>
          </a:xfrm>
          <a:prstGeom prst="rect">
            <a:avLst/>
          </a:prstGeom>
          <a:noFill/>
          <a:ln w="9525">
            <a:noFill/>
            <a:miter lim="800000"/>
            <a:headEnd/>
            <a:tailEnd/>
          </a:ln>
        </p:spPr>
      </p:pic>
      <p:sp>
        <p:nvSpPr>
          <p:cNvPr id="58370" name="Rectangle 4"/>
          <p:cNvSpPr>
            <a:spLocks noChangeArrowheads="1"/>
          </p:cNvSpPr>
          <p:nvPr/>
        </p:nvSpPr>
        <p:spPr bwMode="auto">
          <a:xfrm>
            <a:off x="2362200" y="6096000"/>
            <a:ext cx="5867400" cy="366713"/>
          </a:xfrm>
          <a:prstGeom prst="rect">
            <a:avLst/>
          </a:prstGeom>
          <a:noFill/>
          <a:ln w="9525">
            <a:noFill/>
            <a:miter lim="800000"/>
            <a:headEnd/>
            <a:tailEnd/>
          </a:ln>
        </p:spPr>
        <p:txBody>
          <a:bodyPr>
            <a:spAutoFit/>
          </a:bodyPr>
          <a:lstStyle/>
          <a:p>
            <a:r>
              <a:rPr lang="es-ES"/>
              <a:t>E-mail: </a:t>
            </a:r>
            <a:r>
              <a:rPr lang="es-ES">
                <a:hlinkClick r:id="rId3"/>
              </a:rPr>
              <a:t>catequesispadres1acomunionburgos@yahoo.es</a:t>
            </a:r>
            <a:endParaRPr lang="es-ES"/>
          </a:p>
        </p:txBody>
      </p:sp>
      <p:sp>
        <p:nvSpPr>
          <p:cNvPr id="58371" name="Rectangle 5"/>
          <p:cNvSpPr>
            <a:spLocks noChangeArrowheads="1"/>
          </p:cNvSpPr>
          <p:nvPr/>
        </p:nvSpPr>
        <p:spPr bwMode="auto">
          <a:xfrm>
            <a:off x="304800" y="914400"/>
            <a:ext cx="6019800" cy="915988"/>
          </a:xfrm>
          <a:prstGeom prst="rect">
            <a:avLst/>
          </a:prstGeom>
          <a:noFill/>
          <a:ln w="9525">
            <a:noFill/>
            <a:miter lim="800000"/>
            <a:headEnd/>
            <a:tailEnd/>
          </a:ln>
        </p:spPr>
        <p:txBody>
          <a:bodyPr>
            <a:spAutoFit/>
          </a:bodyPr>
          <a:lstStyle/>
          <a:p>
            <a:r>
              <a:rPr lang="es-ES"/>
              <a:t>Página web: </a:t>
            </a:r>
            <a:r>
              <a:rPr lang="es-ES">
                <a:hlinkClick r:id="rId4"/>
              </a:rPr>
              <a:t>www.catequesispadres1acomburgos.jimdo.com</a:t>
            </a:r>
            <a:endParaRPr lang="es-ES"/>
          </a:p>
          <a:p>
            <a:pPr lvl="1"/>
            <a:r>
              <a:rPr lang="es-ES"/>
              <a:t>Recursos y materiales</a:t>
            </a:r>
            <a:endParaRPr lang="es-ES_tradnl"/>
          </a:p>
        </p:txBody>
      </p:sp>
      <p:sp>
        <p:nvSpPr>
          <p:cNvPr id="58372" name="Rectangle 8"/>
          <p:cNvSpPr>
            <a:spLocks noChangeArrowheads="1"/>
          </p:cNvSpPr>
          <p:nvPr/>
        </p:nvSpPr>
        <p:spPr bwMode="auto">
          <a:xfrm>
            <a:off x="304800" y="5181600"/>
            <a:ext cx="4572000" cy="641350"/>
          </a:xfrm>
          <a:prstGeom prst="rect">
            <a:avLst/>
          </a:prstGeom>
          <a:noFill/>
          <a:ln w="9525">
            <a:noFill/>
            <a:miter lim="800000"/>
            <a:headEnd/>
            <a:tailEnd/>
          </a:ln>
        </p:spPr>
        <p:txBody>
          <a:bodyPr>
            <a:spAutoFit/>
          </a:bodyPr>
          <a:lstStyle/>
          <a:p>
            <a:pPr lvl="1"/>
            <a:r>
              <a:rPr lang="es-ES"/>
              <a:t>Consultas y dudas</a:t>
            </a:r>
          </a:p>
          <a:p>
            <a:pPr lvl="1"/>
            <a:r>
              <a:rPr lang="es-ES"/>
              <a:t>Compartir experiencias</a:t>
            </a:r>
          </a:p>
        </p:txBody>
      </p:sp>
      <p:sp>
        <p:nvSpPr>
          <p:cNvPr id="58373" name="Rectangle 10"/>
          <p:cNvSpPr>
            <a:spLocks noChangeArrowheads="1"/>
          </p:cNvSpPr>
          <p:nvPr/>
        </p:nvSpPr>
        <p:spPr bwMode="auto">
          <a:xfrm>
            <a:off x="0" y="152400"/>
            <a:ext cx="9144000" cy="457200"/>
          </a:xfrm>
          <a:prstGeom prst="rect">
            <a:avLst/>
          </a:prstGeom>
          <a:solidFill>
            <a:srgbClr val="CC3300"/>
          </a:solidFill>
          <a:ln w="9525">
            <a:noFill/>
            <a:miter lim="800000"/>
            <a:headEnd/>
            <a:tailEnd/>
          </a:ln>
        </p:spPr>
        <p:txBody>
          <a:bodyPr>
            <a:spAutoFit/>
          </a:bodyPr>
          <a:lstStyle/>
          <a:p>
            <a:r>
              <a:rPr lang="es-ES" sz="2400">
                <a:solidFill>
                  <a:schemeClr val="bg1"/>
                </a:solidFill>
              </a:rPr>
              <a:t> </a:t>
            </a:r>
            <a:r>
              <a:rPr lang="es-ES" sz="2400" b="1">
                <a:solidFill>
                  <a:schemeClr val="bg1"/>
                </a:solidFill>
                <a:hlinkClick r:id="rId3"/>
              </a:rPr>
              <a:t>@</a:t>
            </a:r>
            <a:r>
              <a:rPr lang="es-ES" sz="2400" b="1">
                <a:solidFill>
                  <a:schemeClr val="bg1"/>
                </a:solidFill>
              </a:rPr>
              <a:t> Punto de encuentro </a:t>
            </a:r>
            <a:endParaRPr lang="es-ES_tradnl" sz="2400" b="1">
              <a:solidFill>
                <a:schemeClr val="bg1"/>
              </a:solidFill>
            </a:endParaRPr>
          </a:p>
        </p:txBody>
      </p:sp>
      <p:sp>
        <p:nvSpPr>
          <p:cNvPr id="58374" name="AutoShape 11" descr="Imagen2"/>
          <p:cNvSpPr>
            <a:spLocks noChangeArrowheads="1"/>
          </p:cNvSpPr>
          <p:nvPr/>
        </p:nvSpPr>
        <p:spPr bwMode="auto">
          <a:xfrm>
            <a:off x="5943600" y="76200"/>
            <a:ext cx="3200400" cy="2438400"/>
          </a:xfrm>
          <a:prstGeom prst="cloudCallout">
            <a:avLst>
              <a:gd name="adj1" fmla="val -63194"/>
              <a:gd name="adj2" fmla="val 72398"/>
            </a:avLst>
          </a:prstGeom>
          <a:blipFill dpi="0" rotWithShape="1">
            <a:blip r:embed="rId5" cstate="print"/>
            <a:srcRect/>
            <a:stretch>
              <a:fillRect/>
            </a:stretch>
          </a:blipFill>
          <a:ln w="9525">
            <a:solidFill>
              <a:schemeClr val="tx1"/>
            </a:solidFill>
            <a:round/>
            <a:headEnd/>
            <a:tailEnd/>
          </a:ln>
        </p:spPr>
        <p:txBody>
          <a:bodyPr/>
          <a:lstStyle/>
          <a:p>
            <a:pPr algn="ctr"/>
            <a:endParaRPr lang="es-ES_tradn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3d_02oc"/>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
        <p:nvSpPr>
          <p:cNvPr id="59394" name="Text Box 5"/>
          <p:cNvSpPr txBox="1">
            <a:spLocks noChangeArrowheads="1"/>
          </p:cNvSpPr>
          <p:nvPr/>
        </p:nvSpPr>
        <p:spPr bwMode="auto">
          <a:xfrm>
            <a:off x="457200" y="228600"/>
            <a:ext cx="8686800" cy="1509713"/>
          </a:xfrm>
          <a:prstGeom prst="rect">
            <a:avLst/>
          </a:prstGeom>
          <a:noFill/>
          <a:ln w="9525">
            <a:noFill/>
            <a:miter lim="800000"/>
            <a:headEnd/>
            <a:tailEnd/>
          </a:ln>
        </p:spPr>
        <p:txBody>
          <a:bodyPr>
            <a:spAutoFit/>
          </a:bodyPr>
          <a:lstStyle/>
          <a:p>
            <a:pPr>
              <a:spcBef>
                <a:spcPct val="50000"/>
              </a:spcBef>
            </a:pPr>
            <a:r>
              <a:rPr lang="es-ES_tradnl" sz="2400" b="1">
                <a:latin typeface="Comic Sans MS" pitchFamily="66" charset="0"/>
              </a:rPr>
              <a:t>GRACIAS POR VUESTRA ATENCION.</a:t>
            </a:r>
          </a:p>
          <a:p>
            <a:pPr>
              <a:spcBef>
                <a:spcPct val="50000"/>
              </a:spcBef>
            </a:pPr>
            <a:r>
              <a:rPr lang="es-ES_tradnl"/>
              <a:t>	</a:t>
            </a:r>
            <a:r>
              <a:rPr lang="es-ES_tradnl" sz="4600" b="1" i="1">
                <a:solidFill>
                  <a:srgbClr val="CC3300"/>
                </a:solidFill>
                <a:latin typeface="Consolas" pitchFamily="49" charset="0"/>
              </a:rPr>
              <a:t>¿NOS PONEMOS EN MARCHA?</a:t>
            </a:r>
          </a:p>
        </p:txBody>
      </p:sp>
      <p:sp>
        <p:nvSpPr>
          <p:cNvPr id="59395" name="Text Box 5"/>
          <p:cNvSpPr txBox="1">
            <a:spLocks noChangeArrowheads="1"/>
          </p:cNvSpPr>
          <p:nvPr/>
        </p:nvSpPr>
        <p:spPr bwMode="auto">
          <a:xfrm>
            <a:off x="6553200" y="3962400"/>
            <a:ext cx="838200" cy="595313"/>
          </a:xfrm>
          <a:prstGeom prst="rect">
            <a:avLst/>
          </a:prstGeom>
          <a:noFill/>
          <a:ln w="9525">
            <a:noFill/>
            <a:miter lim="800000"/>
            <a:headEnd/>
            <a:tailEnd/>
          </a:ln>
        </p:spPr>
        <p:txBody>
          <a:bodyPr>
            <a:spAutoFit/>
          </a:bodyPr>
          <a:lstStyle/>
          <a:p>
            <a:pPr algn="ctr">
              <a:spcBef>
                <a:spcPct val="50000"/>
              </a:spcBef>
            </a:pPr>
            <a:r>
              <a:rPr lang="es-ES_tradnl" sz="2400" b="1">
                <a:solidFill>
                  <a:schemeClr val="bg1"/>
                </a:solidFill>
              </a:rPr>
              <a:t>6º A</a:t>
            </a:r>
          </a:p>
          <a:p>
            <a:pPr algn="ctr">
              <a:spcBef>
                <a:spcPct val="50000"/>
              </a:spcBef>
            </a:pPr>
            <a:r>
              <a:rPr lang="es-ES_tradnl" sz="600" b="1">
                <a:solidFill>
                  <a:schemeClr val="bg1"/>
                </a:solidFill>
              </a:rPr>
              <a:t>ITINERARIO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Mad_550207465-60972_catedral-burgos_DSC5197-Edi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Rectangle 4"/>
          <p:cNvSpPr>
            <a:spLocks noChangeArrowheads="1"/>
          </p:cNvSpPr>
          <p:nvPr/>
        </p:nvSpPr>
        <p:spPr bwMode="auto">
          <a:xfrm>
            <a:off x="609600" y="838200"/>
            <a:ext cx="4267200" cy="4965700"/>
          </a:xfrm>
          <a:prstGeom prst="rect">
            <a:avLst/>
          </a:prstGeom>
          <a:solidFill>
            <a:schemeClr val="bg1">
              <a:alpha val="20000"/>
            </a:schemeClr>
          </a:solidFill>
          <a:ln w="9525">
            <a:noFill/>
            <a:miter lim="800000"/>
            <a:headEnd/>
            <a:tailEnd/>
          </a:ln>
        </p:spPr>
        <p:txBody>
          <a:bodyPr>
            <a:spAutoFit/>
          </a:bodyPr>
          <a:lstStyle/>
          <a:p>
            <a:pPr algn="ctr"/>
            <a:r>
              <a:rPr lang="es-ES_tradnl" sz="3200" b="1"/>
              <a:t>EN EL CONEXTO DE LA NUEVA EVANGELIZACION</a:t>
            </a:r>
          </a:p>
          <a:p>
            <a:pPr algn="ctr"/>
            <a:r>
              <a:rPr lang="es-ES_tradnl" sz="3200" b="1"/>
              <a:t/>
            </a:r>
            <a:br>
              <a:rPr lang="es-ES_tradnl" sz="3200" b="1"/>
            </a:br>
            <a:r>
              <a:rPr lang="es-ES_tradnl" sz="3200" b="1"/>
              <a:t> El Equipo Diocesano de Pastoral aprobó los Itinerarios de Iniciación cristiana</a:t>
            </a:r>
            <a:br>
              <a:rPr lang="es-ES_tradnl" sz="3200" b="1"/>
            </a:br>
            <a:r>
              <a:rPr lang="es-ES_tradnl" sz="3200" b="1"/>
              <a:t>en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228600" y="228600"/>
            <a:ext cx="8686800" cy="1066800"/>
          </a:xfrm>
        </p:spPr>
        <p:txBody>
          <a:bodyPr/>
          <a:lstStyle/>
          <a:p>
            <a:pPr eaLnBrk="1" hangingPunct="1"/>
            <a:r>
              <a:rPr lang="es-ES_tradnl" sz="2400" b="1" smtClean="0">
                <a:latin typeface="Consolas" pitchFamily="49" charset="0"/>
              </a:rPr>
              <a:t>ITINERARIOS PEDAGOGICOS DE INICIACION: SON PROPUESTAS OPERATIVAS QUE TRATAN DE DAR RESPUESTA A LAS INICIATIVAS ANTERIORES</a:t>
            </a:r>
          </a:p>
        </p:txBody>
      </p:sp>
      <p:sp>
        <p:nvSpPr>
          <p:cNvPr id="21506" name="Rectangle 5"/>
          <p:cNvSpPr>
            <a:spLocks noChangeArrowheads="1"/>
          </p:cNvSpPr>
          <p:nvPr/>
        </p:nvSpPr>
        <p:spPr bwMode="auto">
          <a:xfrm>
            <a:off x="228600" y="1981200"/>
            <a:ext cx="2147888" cy="457200"/>
          </a:xfrm>
          <a:prstGeom prst="rect">
            <a:avLst/>
          </a:prstGeom>
          <a:solidFill>
            <a:srgbClr val="CC3300"/>
          </a:solidFill>
          <a:ln w="9525">
            <a:noFill/>
            <a:miter lim="800000"/>
            <a:headEnd/>
            <a:tailEnd/>
          </a:ln>
        </p:spPr>
        <p:txBody>
          <a:bodyPr wrap="none">
            <a:spAutoFit/>
          </a:bodyPr>
          <a:lstStyle/>
          <a:p>
            <a:r>
              <a:rPr lang="es-ES_tradnl" sz="2400" b="1">
                <a:solidFill>
                  <a:schemeClr val="bg1"/>
                </a:solidFill>
              </a:rPr>
              <a:t>ITINERARIOS</a:t>
            </a:r>
          </a:p>
        </p:txBody>
      </p:sp>
      <p:sp>
        <p:nvSpPr>
          <p:cNvPr id="21507" name="Rectangle 6"/>
          <p:cNvSpPr>
            <a:spLocks noChangeArrowheads="1"/>
          </p:cNvSpPr>
          <p:nvPr/>
        </p:nvSpPr>
        <p:spPr bwMode="auto">
          <a:xfrm>
            <a:off x="2757488" y="1600200"/>
            <a:ext cx="2081212" cy="457200"/>
          </a:xfrm>
          <a:prstGeom prst="rect">
            <a:avLst/>
          </a:prstGeom>
          <a:solidFill>
            <a:srgbClr val="CC3300"/>
          </a:solidFill>
          <a:ln w="9525" algn="ctr">
            <a:noFill/>
            <a:miter lim="800000"/>
            <a:headEnd/>
            <a:tailEnd/>
          </a:ln>
        </p:spPr>
        <p:txBody>
          <a:bodyPr wrap="none">
            <a:spAutoFit/>
          </a:bodyPr>
          <a:lstStyle/>
          <a:p>
            <a:r>
              <a:rPr lang="es-ES_tradnl" sz="2400" b="1">
                <a:solidFill>
                  <a:schemeClr val="bg1"/>
                </a:solidFill>
              </a:rPr>
              <a:t>TRONCALES</a:t>
            </a:r>
          </a:p>
        </p:txBody>
      </p:sp>
      <p:cxnSp>
        <p:nvCxnSpPr>
          <p:cNvPr id="21508" name="AutoShape 7"/>
          <p:cNvCxnSpPr>
            <a:cxnSpLocks noChangeShapeType="1"/>
            <a:stCxn id="21506" idx="3"/>
            <a:endCxn id="21507" idx="1"/>
          </p:cNvCxnSpPr>
          <p:nvPr/>
        </p:nvCxnSpPr>
        <p:spPr bwMode="auto">
          <a:xfrm flipV="1">
            <a:off x="2376488" y="1828800"/>
            <a:ext cx="381000" cy="381000"/>
          </a:xfrm>
          <a:prstGeom prst="bentConnector3">
            <a:avLst>
              <a:gd name="adj1" fmla="val 49583"/>
            </a:avLst>
          </a:prstGeom>
          <a:noFill/>
          <a:ln w="9525">
            <a:solidFill>
              <a:schemeClr val="tx1"/>
            </a:solidFill>
            <a:miter lim="800000"/>
            <a:headEnd/>
            <a:tailEnd type="triangle" w="med" len="med"/>
          </a:ln>
        </p:spPr>
      </p:cxnSp>
      <p:sp>
        <p:nvSpPr>
          <p:cNvPr id="21509" name="Rectangle 8"/>
          <p:cNvSpPr>
            <a:spLocks noChangeArrowheads="1"/>
          </p:cNvSpPr>
          <p:nvPr/>
        </p:nvSpPr>
        <p:spPr bwMode="auto">
          <a:xfrm>
            <a:off x="5805488" y="1600200"/>
            <a:ext cx="3124200" cy="457200"/>
          </a:xfrm>
          <a:prstGeom prst="rect">
            <a:avLst/>
          </a:prstGeom>
          <a:noFill/>
          <a:ln w="9525">
            <a:noFill/>
            <a:miter lim="800000"/>
            <a:headEnd/>
            <a:tailEnd/>
          </a:ln>
        </p:spPr>
        <p:txBody>
          <a:bodyPr>
            <a:spAutoFit/>
          </a:bodyPr>
          <a:lstStyle/>
          <a:p>
            <a:pPr algn="ctr"/>
            <a:r>
              <a:rPr lang="es-ES_tradnl" sz="1200" b="1"/>
              <a:t>1 Y 2, </a:t>
            </a:r>
          </a:p>
          <a:p>
            <a:pPr algn="ctr"/>
            <a:r>
              <a:rPr lang="es-ES_tradnl" sz="1200" b="1"/>
              <a:t>ORIENTADOS A LOS NIÑOS</a:t>
            </a:r>
          </a:p>
        </p:txBody>
      </p:sp>
      <p:cxnSp>
        <p:nvCxnSpPr>
          <p:cNvPr id="21510" name="AutoShape 9"/>
          <p:cNvCxnSpPr>
            <a:cxnSpLocks noChangeShapeType="1"/>
            <a:stCxn id="21507" idx="3"/>
            <a:endCxn id="21509" idx="1"/>
          </p:cNvCxnSpPr>
          <p:nvPr/>
        </p:nvCxnSpPr>
        <p:spPr bwMode="auto">
          <a:xfrm>
            <a:off x="4838700" y="1828800"/>
            <a:ext cx="966788" cy="0"/>
          </a:xfrm>
          <a:prstGeom prst="straightConnector1">
            <a:avLst/>
          </a:prstGeom>
          <a:noFill/>
          <a:ln w="9525">
            <a:solidFill>
              <a:schemeClr val="tx1"/>
            </a:solidFill>
            <a:round/>
            <a:headEnd/>
            <a:tailEnd type="triangle" w="med" len="med"/>
          </a:ln>
        </p:spPr>
      </p:cxnSp>
      <p:sp>
        <p:nvSpPr>
          <p:cNvPr id="21511" name="Rectangle 10"/>
          <p:cNvSpPr>
            <a:spLocks noChangeArrowheads="1"/>
          </p:cNvSpPr>
          <p:nvPr/>
        </p:nvSpPr>
        <p:spPr bwMode="auto">
          <a:xfrm>
            <a:off x="2757488" y="2514600"/>
            <a:ext cx="2438400" cy="457200"/>
          </a:xfrm>
          <a:prstGeom prst="rect">
            <a:avLst/>
          </a:prstGeom>
          <a:solidFill>
            <a:srgbClr val="CC3300"/>
          </a:solidFill>
          <a:ln w="9525" algn="ctr">
            <a:noFill/>
            <a:miter lim="800000"/>
            <a:headEnd/>
            <a:tailEnd/>
          </a:ln>
        </p:spPr>
        <p:txBody>
          <a:bodyPr wrap="none">
            <a:spAutoFit/>
          </a:bodyPr>
          <a:lstStyle/>
          <a:p>
            <a:r>
              <a:rPr lang="es-ES_tradnl" sz="2400" b="1">
                <a:solidFill>
                  <a:schemeClr val="bg1"/>
                </a:solidFill>
              </a:rPr>
              <a:t>SECUNDARIOS</a:t>
            </a:r>
          </a:p>
        </p:txBody>
      </p:sp>
      <p:cxnSp>
        <p:nvCxnSpPr>
          <p:cNvPr id="21512" name="AutoShape 11"/>
          <p:cNvCxnSpPr>
            <a:cxnSpLocks noChangeShapeType="1"/>
            <a:stCxn id="21506" idx="3"/>
            <a:endCxn id="21511" idx="1"/>
          </p:cNvCxnSpPr>
          <p:nvPr/>
        </p:nvCxnSpPr>
        <p:spPr bwMode="auto">
          <a:xfrm>
            <a:off x="2376488" y="2209800"/>
            <a:ext cx="381000" cy="533400"/>
          </a:xfrm>
          <a:prstGeom prst="bentConnector3">
            <a:avLst>
              <a:gd name="adj1" fmla="val 49583"/>
            </a:avLst>
          </a:prstGeom>
          <a:noFill/>
          <a:ln w="9525">
            <a:solidFill>
              <a:schemeClr val="tx1"/>
            </a:solidFill>
            <a:miter lim="800000"/>
            <a:headEnd/>
            <a:tailEnd type="triangle" w="med" len="med"/>
          </a:ln>
        </p:spPr>
      </p:cxnSp>
      <p:sp>
        <p:nvSpPr>
          <p:cNvPr id="21513" name="Rectangle 12"/>
          <p:cNvSpPr>
            <a:spLocks noChangeArrowheads="1"/>
          </p:cNvSpPr>
          <p:nvPr/>
        </p:nvSpPr>
        <p:spPr bwMode="auto">
          <a:xfrm>
            <a:off x="2757488" y="3124200"/>
            <a:ext cx="2438400" cy="396875"/>
          </a:xfrm>
          <a:prstGeom prst="rect">
            <a:avLst/>
          </a:prstGeom>
          <a:noFill/>
          <a:ln w="9525">
            <a:noFill/>
            <a:miter lim="800000"/>
            <a:headEnd/>
            <a:tailEnd/>
          </a:ln>
        </p:spPr>
        <p:txBody>
          <a:bodyPr>
            <a:spAutoFit/>
          </a:bodyPr>
          <a:lstStyle/>
          <a:p>
            <a:pPr algn="ctr"/>
            <a:r>
              <a:rPr lang="es-ES_tradnl"/>
              <a:t>3, 4, 5 Y </a:t>
            </a:r>
            <a:r>
              <a:rPr lang="es-ES_tradnl" sz="2000" b="1">
                <a:solidFill>
                  <a:srgbClr val="CC3300"/>
                </a:solidFill>
              </a:rPr>
              <a:t>6</a:t>
            </a:r>
          </a:p>
        </p:txBody>
      </p:sp>
      <p:cxnSp>
        <p:nvCxnSpPr>
          <p:cNvPr id="21514" name="AutoShape 14"/>
          <p:cNvCxnSpPr>
            <a:cxnSpLocks noChangeShapeType="1"/>
            <a:stCxn id="21511" idx="2"/>
            <a:endCxn id="21513" idx="0"/>
          </p:cNvCxnSpPr>
          <p:nvPr/>
        </p:nvCxnSpPr>
        <p:spPr bwMode="auto">
          <a:xfrm rot="5400000">
            <a:off x="3900488" y="3048000"/>
            <a:ext cx="152400" cy="0"/>
          </a:xfrm>
          <a:prstGeom prst="straightConnector1">
            <a:avLst/>
          </a:prstGeom>
          <a:noFill/>
          <a:ln w="9525">
            <a:solidFill>
              <a:schemeClr val="tx1"/>
            </a:solidFill>
            <a:round/>
            <a:headEnd/>
            <a:tailEnd type="triangle" w="med" len="med"/>
          </a:ln>
        </p:spPr>
      </p:cxnSp>
      <p:sp>
        <p:nvSpPr>
          <p:cNvPr id="13328" name="Rectangle 16"/>
          <p:cNvSpPr>
            <a:spLocks noChangeArrowheads="1"/>
          </p:cNvSpPr>
          <p:nvPr/>
        </p:nvSpPr>
        <p:spPr bwMode="auto">
          <a:xfrm>
            <a:off x="471488" y="3962400"/>
            <a:ext cx="1524000" cy="915988"/>
          </a:xfrm>
          <a:prstGeom prst="rect">
            <a:avLst/>
          </a:prstGeom>
          <a:noFill/>
          <a:ln w="9525">
            <a:noFill/>
            <a:miter lim="800000"/>
            <a:headEnd/>
            <a:tailEnd/>
          </a:ln>
        </p:spPr>
        <p:txBody>
          <a:bodyPr>
            <a:spAutoFit/>
          </a:bodyPr>
          <a:lstStyle/>
          <a:p>
            <a:pPr algn="ctr"/>
            <a:r>
              <a:rPr lang="es-ES_tradnl" b="1"/>
              <a:t>6A </a:t>
            </a:r>
          </a:p>
          <a:p>
            <a:pPr algn="ctr"/>
            <a:r>
              <a:rPr lang="es-ES_tradnl" b="1"/>
              <a:t>Propio de la diócesis</a:t>
            </a:r>
          </a:p>
        </p:txBody>
      </p:sp>
      <p:sp>
        <p:nvSpPr>
          <p:cNvPr id="13329" name="Rectangle 17"/>
          <p:cNvSpPr>
            <a:spLocks noChangeArrowheads="1"/>
          </p:cNvSpPr>
          <p:nvPr/>
        </p:nvSpPr>
        <p:spPr bwMode="auto">
          <a:xfrm>
            <a:off x="2757488" y="3962400"/>
            <a:ext cx="2438400" cy="1190625"/>
          </a:xfrm>
          <a:prstGeom prst="rect">
            <a:avLst/>
          </a:prstGeom>
          <a:noFill/>
          <a:ln w="9525">
            <a:noFill/>
            <a:miter lim="800000"/>
            <a:headEnd/>
            <a:tailEnd/>
          </a:ln>
        </p:spPr>
        <p:txBody>
          <a:bodyPr>
            <a:spAutoFit/>
          </a:bodyPr>
          <a:lstStyle/>
          <a:p>
            <a:pPr algn="ctr"/>
            <a:r>
              <a:rPr lang="es-ES_tradnl" b="1"/>
              <a:t>6B </a:t>
            </a:r>
          </a:p>
          <a:p>
            <a:pPr algn="ctr"/>
            <a:r>
              <a:rPr lang="es-ES_tradnl" b="1"/>
              <a:t>Plan de la Comisión episcopal de Apostolado Seglar</a:t>
            </a:r>
          </a:p>
        </p:txBody>
      </p:sp>
      <p:sp>
        <p:nvSpPr>
          <p:cNvPr id="13330" name="Rectangle 18"/>
          <p:cNvSpPr>
            <a:spLocks noChangeArrowheads="1"/>
          </p:cNvSpPr>
          <p:nvPr/>
        </p:nvSpPr>
        <p:spPr bwMode="auto">
          <a:xfrm>
            <a:off x="6034088" y="3962400"/>
            <a:ext cx="2514600" cy="1190625"/>
          </a:xfrm>
          <a:prstGeom prst="rect">
            <a:avLst/>
          </a:prstGeom>
          <a:noFill/>
          <a:ln w="9525" algn="ctr">
            <a:noFill/>
            <a:miter lim="800000"/>
            <a:headEnd/>
            <a:tailEnd/>
          </a:ln>
        </p:spPr>
        <p:txBody>
          <a:bodyPr>
            <a:spAutoFit/>
          </a:bodyPr>
          <a:lstStyle/>
          <a:p>
            <a:pPr algn="ctr"/>
            <a:r>
              <a:rPr lang="es-ES_tradnl" b="1"/>
              <a:t>6C </a:t>
            </a:r>
          </a:p>
          <a:p>
            <a:pPr algn="ctr"/>
            <a:r>
              <a:rPr lang="es-ES_tradnl" b="1"/>
              <a:t>Proyectos válidos de los Movimientos Apostólicos.</a:t>
            </a:r>
          </a:p>
        </p:txBody>
      </p:sp>
      <p:cxnSp>
        <p:nvCxnSpPr>
          <p:cNvPr id="21518" name="AutoShape 19"/>
          <p:cNvCxnSpPr>
            <a:cxnSpLocks noChangeShapeType="1"/>
            <a:stCxn id="21513" idx="2"/>
            <a:endCxn id="13328" idx="0"/>
          </p:cNvCxnSpPr>
          <p:nvPr/>
        </p:nvCxnSpPr>
        <p:spPr bwMode="auto">
          <a:xfrm rot="5400000">
            <a:off x="2384425" y="2370138"/>
            <a:ext cx="441325" cy="2743200"/>
          </a:xfrm>
          <a:prstGeom prst="bentConnector3">
            <a:avLst>
              <a:gd name="adj1" fmla="val 50000"/>
            </a:avLst>
          </a:prstGeom>
          <a:noFill/>
          <a:ln w="9525">
            <a:solidFill>
              <a:schemeClr val="tx1"/>
            </a:solidFill>
            <a:miter lim="800000"/>
            <a:headEnd/>
            <a:tailEnd type="triangle" w="med" len="med"/>
          </a:ln>
        </p:spPr>
      </p:cxnSp>
      <p:cxnSp>
        <p:nvCxnSpPr>
          <p:cNvPr id="21519" name="AutoShape 20"/>
          <p:cNvCxnSpPr>
            <a:cxnSpLocks noChangeShapeType="1"/>
            <a:stCxn id="21513" idx="2"/>
            <a:endCxn id="13329" idx="0"/>
          </p:cNvCxnSpPr>
          <p:nvPr/>
        </p:nvCxnSpPr>
        <p:spPr bwMode="auto">
          <a:xfrm rot="5400000">
            <a:off x="3756025" y="3741738"/>
            <a:ext cx="441325" cy="0"/>
          </a:xfrm>
          <a:prstGeom prst="straightConnector1">
            <a:avLst/>
          </a:prstGeom>
          <a:noFill/>
          <a:ln w="9525">
            <a:solidFill>
              <a:schemeClr val="tx1"/>
            </a:solidFill>
            <a:round/>
            <a:headEnd/>
            <a:tailEnd type="triangle" w="med" len="med"/>
          </a:ln>
        </p:spPr>
      </p:cxnSp>
      <p:cxnSp>
        <p:nvCxnSpPr>
          <p:cNvPr id="21520" name="AutoShape 21"/>
          <p:cNvCxnSpPr>
            <a:cxnSpLocks noChangeShapeType="1"/>
            <a:stCxn id="21513" idx="2"/>
            <a:endCxn id="13330" idx="0"/>
          </p:cNvCxnSpPr>
          <p:nvPr/>
        </p:nvCxnSpPr>
        <p:spPr bwMode="auto">
          <a:xfrm rot="16200000" flipH="1">
            <a:off x="5413375" y="2084388"/>
            <a:ext cx="441325" cy="3314700"/>
          </a:xfrm>
          <a:prstGeom prst="bentConnector3">
            <a:avLst>
              <a:gd name="adj1" fmla="val 50000"/>
            </a:avLst>
          </a:prstGeom>
          <a:noFill/>
          <a:ln w="9525">
            <a:solidFill>
              <a:schemeClr val="tx1"/>
            </a:solidFill>
            <a:miter lim="800000"/>
            <a:headEnd/>
            <a:tailEnd type="triangle" w="med" len="med"/>
          </a:ln>
        </p:spPr>
      </p:cxnSp>
      <p:sp>
        <p:nvSpPr>
          <p:cNvPr id="13334" name="Rectangle 22"/>
          <p:cNvSpPr>
            <a:spLocks noChangeArrowheads="1"/>
          </p:cNvSpPr>
          <p:nvPr/>
        </p:nvSpPr>
        <p:spPr bwMode="auto">
          <a:xfrm>
            <a:off x="2133600" y="3733800"/>
            <a:ext cx="6705600" cy="2397125"/>
          </a:xfrm>
          <a:prstGeom prst="rect">
            <a:avLst/>
          </a:prstGeom>
          <a:solidFill>
            <a:schemeClr val="bg1"/>
          </a:solidFill>
          <a:ln w="9525">
            <a:noFill/>
            <a:miter lim="800000"/>
            <a:headEnd/>
            <a:tailEnd/>
          </a:ln>
        </p:spPr>
        <p:txBody>
          <a:bodyPr>
            <a:spAutoFit/>
          </a:bodyPr>
          <a:lstStyle/>
          <a:p>
            <a:pPr>
              <a:lnSpc>
                <a:spcPct val="90000"/>
              </a:lnSpc>
              <a:spcBef>
                <a:spcPct val="20000"/>
              </a:spcBef>
              <a:buFontTx/>
              <a:buChar char="•"/>
            </a:pPr>
            <a:r>
              <a:rPr lang="es-ES_tradnl" sz="2800" b="1" i="1">
                <a:solidFill>
                  <a:srgbClr val="CC3300"/>
                </a:solidFill>
                <a:latin typeface="Arial Unicode MS" pitchFamily="34" charset="-128"/>
              </a:rPr>
              <a:t>PRETENDE LA REVITALIZACION DE LA INICIACION CRISTIANA DE QUIENES ESTAN INICIADOS SACRAMENTALMENTE Y DESEAN POTENCIAR SU INSERCION EN LA COMUNIDAD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500"/>
                                  </p:stCondLst>
                                  <p:childTnLst>
                                    <p:animClr clrSpc="rgb" dir="cw">
                                      <p:cBhvr>
                                        <p:cTn id="6" dur="2000" fill="hold"/>
                                        <p:tgtEl>
                                          <p:spTgt spid="13328"/>
                                        </p:tgtEl>
                                        <p:attrNameLst>
                                          <p:attrName>fillcolor</p:attrName>
                                        </p:attrNameLst>
                                      </p:cBhvr>
                                      <p:to>
                                        <a:srgbClr val="FFFF66"/>
                                      </p:to>
                                    </p:animClr>
                                    <p:set>
                                      <p:cBhvr>
                                        <p:cTn id="7" dur="2000" fill="hold"/>
                                        <p:tgtEl>
                                          <p:spTgt spid="13328"/>
                                        </p:tgtEl>
                                        <p:attrNameLst>
                                          <p:attrName>fill.type</p:attrName>
                                        </p:attrNameLst>
                                      </p:cBhvr>
                                      <p:to>
                                        <p:strVal val="solid"/>
                                      </p:to>
                                    </p:set>
                                    <p:set>
                                      <p:cBhvr>
                                        <p:cTn id="8" dur="2000" fill="hold"/>
                                        <p:tgtEl>
                                          <p:spTgt spid="13328"/>
                                        </p:tgtEl>
                                        <p:attrNameLst>
                                          <p:attrName>fill.on</p:attrName>
                                        </p:attrNameLst>
                                      </p:cBhvr>
                                      <p:to>
                                        <p:strVal val="true"/>
                                      </p:to>
                                    </p:set>
                                  </p:childTnLst>
                                </p:cTn>
                              </p:par>
                            </p:childTnLst>
                          </p:cTn>
                        </p:par>
                        <p:par>
                          <p:cTn id="9" fill="hold">
                            <p:stCondLst>
                              <p:cond delay="2500"/>
                            </p:stCondLst>
                            <p:childTnLst>
                              <p:par>
                                <p:cTn id="10" presetID="3" presetClass="emph" presetSubtype="2" fill="hold" grpId="0" nodeType="afterEffect">
                                  <p:stCondLst>
                                    <p:cond delay="500"/>
                                  </p:stCondLst>
                                  <p:childTnLst>
                                    <p:animClr clrSpc="rgb" dir="cw">
                                      <p:cBhvr override="childStyle">
                                        <p:cTn id="11" dur="2000" fill="hold"/>
                                        <p:tgtEl>
                                          <p:spTgt spid="13329"/>
                                        </p:tgtEl>
                                        <p:attrNameLst>
                                          <p:attrName>style.color</p:attrName>
                                        </p:attrNameLst>
                                      </p:cBhvr>
                                      <p:to>
                                        <a:schemeClr val="bg1"/>
                                      </p:to>
                                    </p:animClr>
                                  </p:childTnLst>
                                </p:cTn>
                              </p:par>
                              <p:par>
                                <p:cTn id="12" presetID="3" presetClass="emph" presetSubtype="2" fill="hold" grpId="0" nodeType="withEffect">
                                  <p:stCondLst>
                                    <p:cond delay="500"/>
                                  </p:stCondLst>
                                  <p:childTnLst>
                                    <p:animClr clrSpc="rgb" dir="cw">
                                      <p:cBhvr override="childStyle">
                                        <p:cTn id="13" dur="2000" fill="hold"/>
                                        <p:tgtEl>
                                          <p:spTgt spid="13330"/>
                                        </p:tgtEl>
                                        <p:attrNameLst>
                                          <p:attrName>style.color</p:attrName>
                                        </p:attrNameLst>
                                      </p:cBhvr>
                                      <p:to>
                                        <a:schemeClr val="bg1"/>
                                      </p:to>
                                    </p:animClr>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P spid="13330" grpId="0"/>
      <p:bldP spid="133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228600"/>
            <a:ext cx="8077200" cy="609600"/>
          </a:xfrm>
          <a:solidFill>
            <a:srgbClr val="CC3300"/>
          </a:solidFill>
        </p:spPr>
        <p:txBody>
          <a:bodyPr/>
          <a:lstStyle/>
          <a:p>
            <a:pPr eaLnBrk="1" hangingPunct="1"/>
            <a:r>
              <a:rPr lang="es-ES_tradnl" sz="4000" smtClean="0">
                <a:solidFill>
                  <a:schemeClr val="bg1"/>
                </a:solidFill>
              </a:rPr>
              <a:t/>
            </a:r>
            <a:br>
              <a:rPr lang="es-ES_tradnl" sz="4000" smtClean="0">
                <a:solidFill>
                  <a:schemeClr val="bg1"/>
                </a:solidFill>
              </a:rPr>
            </a:br>
            <a:r>
              <a:rPr lang="es-ES_tradnl" sz="4000" b="1" smtClean="0">
                <a:solidFill>
                  <a:schemeClr val="bg1"/>
                </a:solidFill>
              </a:rPr>
              <a:t>DESTINATARIOS</a:t>
            </a:r>
            <a:r>
              <a:rPr lang="es-ES_tradnl" sz="4000" smtClean="0">
                <a:solidFill>
                  <a:schemeClr val="bg1"/>
                </a:solidFill>
              </a:rPr>
              <a:t/>
            </a:r>
            <a:br>
              <a:rPr lang="es-ES_tradnl" sz="4000" smtClean="0">
                <a:solidFill>
                  <a:schemeClr val="bg1"/>
                </a:solidFill>
              </a:rPr>
            </a:br>
            <a:endParaRPr lang="es-ES_tradnl" sz="4000" smtClean="0">
              <a:solidFill>
                <a:schemeClr val="bg1"/>
              </a:solidFill>
            </a:endParaRPr>
          </a:p>
        </p:txBody>
      </p:sp>
      <p:pic>
        <p:nvPicPr>
          <p:cNvPr id="22530" name="Picture 5" descr="3d_10oc"/>
          <p:cNvPicPr>
            <a:picLocks noChangeAspect="1" noChangeArrowheads="1"/>
          </p:cNvPicPr>
          <p:nvPr/>
        </p:nvPicPr>
        <p:blipFill>
          <a:blip r:embed="rId3" cstate="print"/>
          <a:srcRect/>
          <a:stretch>
            <a:fillRect/>
          </a:stretch>
        </p:blipFill>
        <p:spPr bwMode="auto">
          <a:xfrm>
            <a:off x="533400" y="1600200"/>
            <a:ext cx="3505200" cy="2701925"/>
          </a:xfrm>
          <a:prstGeom prst="rect">
            <a:avLst/>
          </a:prstGeom>
          <a:noFill/>
          <a:ln w="9525">
            <a:noFill/>
            <a:miter lim="800000"/>
            <a:headEnd/>
            <a:tailEnd/>
          </a:ln>
        </p:spPr>
      </p:pic>
      <p:sp>
        <p:nvSpPr>
          <p:cNvPr id="21507" name="Rectangle 6"/>
          <p:cNvSpPr>
            <a:spLocks noChangeArrowheads="1"/>
          </p:cNvSpPr>
          <p:nvPr/>
        </p:nvSpPr>
        <p:spPr bwMode="auto">
          <a:xfrm>
            <a:off x="609600" y="4572000"/>
            <a:ext cx="8229600" cy="1066800"/>
          </a:xfrm>
          <a:prstGeom prst="rect">
            <a:avLst/>
          </a:prstGeom>
          <a:noFill/>
          <a:ln w="9525" algn="ctr">
            <a:noFill/>
            <a:miter lim="800000"/>
            <a:headEnd/>
            <a:tailEnd/>
          </a:ln>
        </p:spPr>
        <p:txBody>
          <a:bodyPr>
            <a:spAutoFit/>
          </a:bodyPr>
          <a:lstStyle/>
          <a:p>
            <a:r>
              <a:rPr lang="es-ES_tradnl" sz="3200" b="1"/>
              <a:t>                           </a:t>
            </a:r>
            <a:r>
              <a:rPr lang="es-ES_tradnl" sz="3200" b="1" u="sng"/>
              <a:t>interesados en retomar la</a:t>
            </a:r>
            <a:r>
              <a:rPr lang="es-ES_tradnl" sz="3200" b="1"/>
              <a:t> </a:t>
            </a:r>
            <a:r>
              <a:rPr lang="es-ES_tradnl" sz="3200" b="1" u="sng"/>
              <a:t>vida cristiana</a:t>
            </a:r>
            <a:endParaRPr lang="es-ES_tradnl" sz="3200" b="1"/>
          </a:p>
        </p:txBody>
      </p:sp>
      <p:sp>
        <p:nvSpPr>
          <p:cNvPr id="21508" name="Rectangle 7"/>
          <p:cNvSpPr>
            <a:spLocks noChangeArrowheads="1"/>
          </p:cNvSpPr>
          <p:nvPr/>
        </p:nvSpPr>
        <p:spPr bwMode="auto">
          <a:xfrm>
            <a:off x="4114800" y="2438400"/>
            <a:ext cx="4854575" cy="1554163"/>
          </a:xfrm>
          <a:prstGeom prst="rect">
            <a:avLst/>
          </a:prstGeom>
          <a:noFill/>
          <a:ln w="9525">
            <a:noFill/>
            <a:miter lim="800000"/>
            <a:headEnd/>
            <a:tailEnd/>
          </a:ln>
        </p:spPr>
        <p:txBody>
          <a:bodyPr>
            <a:spAutoFit/>
          </a:bodyPr>
          <a:lstStyle/>
          <a:p>
            <a:r>
              <a:rPr lang="es-ES_tradnl" sz="3200" b="1" u="sng"/>
              <a:t>coincidiendo con la iniciación cristiana de</a:t>
            </a:r>
            <a:r>
              <a:rPr lang="es-ES_tradnl" sz="3200" b="1"/>
              <a:t> </a:t>
            </a:r>
            <a:r>
              <a:rPr lang="es-ES_tradnl" sz="3200" b="1" u="sng"/>
              <a:t>sus hijos</a:t>
            </a:r>
            <a:endParaRPr lang="es-ES_tradnl" sz="3200" b="1"/>
          </a:p>
        </p:txBody>
      </p:sp>
      <p:sp>
        <p:nvSpPr>
          <p:cNvPr id="22533" name="Text Box 8"/>
          <p:cNvSpPr txBox="1">
            <a:spLocks noChangeArrowheads="1"/>
          </p:cNvSpPr>
          <p:nvPr/>
        </p:nvSpPr>
        <p:spPr bwMode="auto">
          <a:xfrm>
            <a:off x="2667000" y="1828800"/>
            <a:ext cx="457200" cy="274638"/>
          </a:xfrm>
          <a:prstGeom prst="rect">
            <a:avLst/>
          </a:prstGeom>
          <a:noFill/>
          <a:ln w="9525">
            <a:noFill/>
            <a:miter lim="800000"/>
            <a:headEnd/>
            <a:tailEnd/>
          </a:ln>
        </p:spPr>
        <p:txBody>
          <a:bodyPr>
            <a:spAutoFit/>
          </a:bodyPr>
          <a:lstStyle/>
          <a:p>
            <a:pPr>
              <a:spcBef>
                <a:spcPct val="50000"/>
              </a:spcBef>
            </a:pPr>
            <a:r>
              <a:rPr lang="es-ES_tradnl" sz="1200" b="1"/>
              <a:t>30</a:t>
            </a:r>
          </a:p>
        </p:txBody>
      </p:sp>
      <p:sp>
        <p:nvSpPr>
          <p:cNvPr id="22534" name="Text Box 9"/>
          <p:cNvSpPr txBox="1">
            <a:spLocks noChangeArrowheads="1"/>
          </p:cNvSpPr>
          <p:nvPr/>
        </p:nvSpPr>
        <p:spPr bwMode="auto">
          <a:xfrm>
            <a:off x="3276600" y="1524000"/>
            <a:ext cx="914400" cy="274638"/>
          </a:xfrm>
          <a:prstGeom prst="rect">
            <a:avLst/>
          </a:prstGeom>
          <a:noFill/>
          <a:ln w="9525">
            <a:noFill/>
            <a:miter lim="800000"/>
            <a:headEnd/>
            <a:tailEnd/>
          </a:ln>
        </p:spPr>
        <p:txBody>
          <a:bodyPr>
            <a:spAutoFit/>
          </a:bodyPr>
          <a:lstStyle/>
          <a:p>
            <a:pPr>
              <a:spcBef>
                <a:spcPct val="50000"/>
              </a:spcBef>
            </a:pPr>
            <a:r>
              <a:rPr lang="es-ES_tradnl" sz="1200" b="1"/>
              <a:t>HIJOS</a:t>
            </a:r>
          </a:p>
        </p:txBody>
      </p:sp>
      <p:sp>
        <p:nvSpPr>
          <p:cNvPr id="22535" name="Text Box 10"/>
          <p:cNvSpPr txBox="1">
            <a:spLocks noChangeArrowheads="1"/>
          </p:cNvSpPr>
          <p:nvPr/>
        </p:nvSpPr>
        <p:spPr bwMode="auto">
          <a:xfrm>
            <a:off x="2133600" y="1752600"/>
            <a:ext cx="457200" cy="274638"/>
          </a:xfrm>
          <a:prstGeom prst="rect">
            <a:avLst/>
          </a:prstGeom>
          <a:noFill/>
          <a:ln w="9525">
            <a:noFill/>
            <a:miter lim="800000"/>
            <a:headEnd/>
            <a:tailEnd/>
          </a:ln>
        </p:spPr>
        <p:txBody>
          <a:bodyPr>
            <a:spAutoFit/>
          </a:bodyPr>
          <a:lstStyle/>
          <a:p>
            <a:pPr>
              <a:spcBef>
                <a:spcPct val="50000"/>
              </a:spcBef>
            </a:pPr>
            <a:r>
              <a:rPr lang="es-ES_tradnl" sz="1200" b="1"/>
              <a:t>50</a:t>
            </a:r>
          </a:p>
        </p:txBody>
      </p:sp>
      <p:sp>
        <p:nvSpPr>
          <p:cNvPr id="22536" name="Text Box 11"/>
          <p:cNvSpPr txBox="1">
            <a:spLocks noChangeArrowheads="1"/>
          </p:cNvSpPr>
          <p:nvPr/>
        </p:nvSpPr>
        <p:spPr bwMode="auto">
          <a:xfrm>
            <a:off x="76200" y="1524000"/>
            <a:ext cx="1295400" cy="457200"/>
          </a:xfrm>
          <a:prstGeom prst="rect">
            <a:avLst/>
          </a:prstGeom>
          <a:noFill/>
          <a:ln w="9525">
            <a:noFill/>
            <a:miter lim="800000"/>
            <a:headEnd/>
            <a:tailEnd/>
          </a:ln>
        </p:spPr>
        <p:txBody>
          <a:bodyPr>
            <a:spAutoFit/>
          </a:bodyPr>
          <a:lstStyle/>
          <a:p>
            <a:pPr>
              <a:spcBef>
                <a:spcPct val="50000"/>
              </a:spcBef>
            </a:pPr>
            <a:r>
              <a:rPr lang="es-ES_tradnl" sz="1200" b="1"/>
              <a:t>VIDA CRISTIANA</a:t>
            </a:r>
          </a:p>
        </p:txBody>
      </p:sp>
      <p:sp>
        <p:nvSpPr>
          <p:cNvPr id="22537" name="Text Box 12"/>
          <p:cNvSpPr txBox="1">
            <a:spLocks noChangeArrowheads="1"/>
          </p:cNvSpPr>
          <p:nvPr/>
        </p:nvSpPr>
        <p:spPr bwMode="auto">
          <a:xfrm>
            <a:off x="914400" y="1554163"/>
            <a:ext cx="1066800" cy="274637"/>
          </a:xfrm>
          <a:prstGeom prst="rect">
            <a:avLst/>
          </a:prstGeom>
          <a:noFill/>
          <a:ln w="9525">
            <a:noFill/>
            <a:miter lim="800000"/>
            <a:headEnd/>
            <a:tailEnd/>
          </a:ln>
        </p:spPr>
        <p:txBody>
          <a:bodyPr>
            <a:spAutoFit/>
          </a:bodyPr>
          <a:lstStyle/>
          <a:p>
            <a:pPr>
              <a:spcBef>
                <a:spcPct val="50000"/>
              </a:spcBef>
            </a:pPr>
            <a:r>
              <a:rPr lang="es-ES_tradnl" sz="1200" b="1"/>
              <a:t>BAUTISMO</a:t>
            </a:r>
          </a:p>
        </p:txBody>
      </p:sp>
      <p:sp>
        <p:nvSpPr>
          <p:cNvPr id="22538" name="Rectangle 11"/>
          <p:cNvSpPr>
            <a:spLocks noChangeArrowheads="1"/>
          </p:cNvSpPr>
          <p:nvPr/>
        </p:nvSpPr>
        <p:spPr bwMode="auto">
          <a:xfrm>
            <a:off x="4114800" y="990600"/>
            <a:ext cx="4572000" cy="1554163"/>
          </a:xfrm>
          <a:prstGeom prst="rect">
            <a:avLst/>
          </a:prstGeom>
          <a:noFill/>
          <a:ln w="9525" algn="ctr">
            <a:noFill/>
            <a:miter lim="800000"/>
            <a:headEnd/>
            <a:tailEnd/>
          </a:ln>
        </p:spPr>
        <p:txBody>
          <a:bodyPr>
            <a:spAutoFit/>
          </a:bodyPr>
          <a:lstStyle/>
          <a:p>
            <a:r>
              <a:rPr lang="es-ES_tradnl" sz="3200" b="1"/>
              <a:t>Personas en torno a los 30 - 50 años que en su mayoría,</a:t>
            </a:r>
            <a:r>
              <a:rPr lang="es-ES_tradnl"/>
              <a:t> </a:t>
            </a:r>
          </a:p>
        </p:txBody>
      </p:sp>
      <p:sp>
        <p:nvSpPr>
          <p:cNvPr id="22539" name="Rectangle 12"/>
          <p:cNvSpPr>
            <a:spLocks noChangeArrowheads="1"/>
          </p:cNvSpPr>
          <p:nvPr/>
        </p:nvSpPr>
        <p:spPr bwMode="auto">
          <a:xfrm>
            <a:off x="609600" y="5075238"/>
            <a:ext cx="8534400" cy="1554162"/>
          </a:xfrm>
          <a:prstGeom prst="rect">
            <a:avLst/>
          </a:prstGeom>
          <a:noFill/>
          <a:ln w="9525">
            <a:noFill/>
            <a:miter lim="800000"/>
            <a:headEnd/>
            <a:tailEnd/>
          </a:ln>
        </p:spPr>
        <p:txBody>
          <a:bodyPr>
            <a:spAutoFit/>
          </a:bodyPr>
          <a:lstStyle/>
          <a:p>
            <a:r>
              <a:rPr lang="es-ES_tradnl" sz="3200" b="1"/>
              <a:t>                          que dejaron por diversos motivos al entrar en la juventud y en la vida adulta</a:t>
            </a:r>
            <a:r>
              <a:rPr lang="es-ES_tradnl" b="1"/>
              <a:t>.    </a:t>
            </a:r>
          </a:p>
        </p:txBody>
      </p:sp>
      <p:sp>
        <p:nvSpPr>
          <p:cNvPr id="22540" name="Rectangle 13"/>
          <p:cNvSpPr>
            <a:spLocks noChangeArrowheads="1"/>
          </p:cNvSpPr>
          <p:nvPr/>
        </p:nvSpPr>
        <p:spPr bwMode="auto">
          <a:xfrm>
            <a:off x="609600" y="4572000"/>
            <a:ext cx="3581400" cy="579438"/>
          </a:xfrm>
          <a:prstGeom prst="rect">
            <a:avLst/>
          </a:prstGeom>
          <a:noFill/>
          <a:ln w="9525" algn="ctr">
            <a:noFill/>
            <a:miter lim="800000"/>
            <a:headEnd/>
            <a:tailEnd/>
          </a:ln>
        </p:spPr>
        <p:txBody>
          <a:bodyPr>
            <a:spAutoFit/>
          </a:bodyPr>
          <a:lstStyle/>
          <a:p>
            <a:r>
              <a:rPr lang="es-ES_tradnl" sz="3200" b="1"/>
              <a:t>pueden estar</a:t>
            </a:r>
          </a:p>
        </p:txBody>
      </p:sp>
      <p:sp>
        <p:nvSpPr>
          <p:cNvPr id="22541" name="Rectangle 14"/>
          <p:cNvSpPr>
            <a:spLocks noChangeArrowheads="1"/>
          </p:cNvSpPr>
          <p:nvPr/>
        </p:nvSpPr>
        <p:spPr bwMode="auto">
          <a:xfrm>
            <a:off x="4591050" y="3429000"/>
            <a:ext cx="4095750" cy="1066800"/>
          </a:xfrm>
          <a:prstGeom prst="rect">
            <a:avLst/>
          </a:prstGeom>
          <a:noFill/>
          <a:ln w="9525" algn="ctr">
            <a:noFill/>
            <a:miter lim="800000"/>
            <a:headEnd/>
            <a:tailEnd/>
          </a:ln>
        </p:spPr>
        <p:txBody>
          <a:bodyPr>
            <a:spAutoFit/>
          </a:bodyPr>
          <a:lstStyle/>
          <a:p>
            <a:r>
              <a:rPr lang="es-ES_tradnl" sz="3200" b="1"/>
              <a:t>               (Bautismo y Eucaristía)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21507">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150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810000" y="914400"/>
            <a:ext cx="4876800" cy="3048000"/>
          </a:xfrm>
        </p:spPr>
        <p:txBody>
          <a:bodyPr/>
          <a:lstStyle/>
          <a:p>
            <a:pPr eaLnBrk="1" hangingPunct="1"/>
            <a:r>
              <a:rPr lang="es-ES_tradnl" sz="4800" b="1" smtClean="0"/>
              <a:t/>
            </a:r>
            <a:br>
              <a:rPr lang="es-ES_tradnl" sz="4800" b="1" smtClean="0"/>
            </a:br>
            <a:r>
              <a:rPr lang="es-ES_tradnl" sz="4800" b="1" smtClean="0"/>
              <a:t>MOTIVOS PARA</a:t>
            </a:r>
            <a:br>
              <a:rPr lang="es-ES_tradnl" sz="4800" b="1" smtClean="0"/>
            </a:br>
            <a:r>
              <a:rPr lang="es-ES_tradnl" sz="4800" b="1" smtClean="0"/>
              <a:t>TRABAJAR CON PADRES</a:t>
            </a:r>
            <a:br>
              <a:rPr lang="es-ES_tradnl" sz="4800" b="1" smtClean="0"/>
            </a:br>
            <a:r>
              <a:rPr lang="es-ES_tradnl" sz="4800" b="1" smtClean="0"/>
              <a:t>JÓVENES</a:t>
            </a:r>
            <a:r>
              <a:rPr lang="es-ES_tradnl" sz="4800" b="1" smtClean="0">
                <a:solidFill>
                  <a:srgbClr val="CC3300"/>
                </a:solidFill>
              </a:rPr>
              <a:t/>
            </a:r>
            <a:br>
              <a:rPr lang="es-ES_tradnl" sz="4800" b="1" smtClean="0">
                <a:solidFill>
                  <a:srgbClr val="CC3300"/>
                </a:solidFill>
              </a:rPr>
            </a:br>
            <a:endParaRPr lang="es-ES_tradnl" sz="4800" b="1" smtClean="0">
              <a:solidFill>
                <a:srgbClr val="CC3300"/>
              </a:solidFill>
            </a:endParaRPr>
          </a:p>
        </p:txBody>
      </p:sp>
      <p:pic>
        <p:nvPicPr>
          <p:cNvPr id="24578" name="Picture 4" descr="3d_08oc"/>
          <p:cNvPicPr>
            <a:picLocks noChangeAspect="1" noChangeArrowheads="1"/>
          </p:cNvPicPr>
          <p:nvPr/>
        </p:nvPicPr>
        <p:blipFill>
          <a:blip r:embed="rId2" cstate="print"/>
          <a:srcRect l="19020" r="19020"/>
          <a:stretch>
            <a:fillRect/>
          </a:stretch>
        </p:blipFill>
        <p:spPr bwMode="auto">
          <a:xfrm>
            <a:off x="0" y="0"/>
            <a:ext cx="42608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TotalTime>
  <Words>2956</Words>
  <Application>Microsoft Office PowerPoint</Application>
  <PresentationFormat>Presentación en pantalla (4:3)</PresentationFormat>
  <Paragraphs>367</Paragraphs>
  <Slides>51</Slides>
  <Notes>1</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Diseño predeterminado</vt:lpstr>
      <vt:lpstr>Diapositiva 1</vt:lpstr>
      <vt:lpstr>JUAN PABLO II</vt:lpstr>
      <vt:lpstr>Diapositiva 3</vt:lpstr>
      <vt:lpstr>PROPUESTAS DEL SINODO DIOCESANO DE BURGOS 1995 - 1998</vt:lpstr>
      <vt:lpstr>CONSTITUCIONES SINODALES</vt:lpstr>
      <vt:lpstr>Diapositiva 6</vt:lpstr>
      <vt:lpstr>ITINERARIOS PEDAGOGICOS DE INICIACION: SON PROPUESTAS OPERATIVAS QUE TRATAN DE DAR RESPUESTA A LAS INICIATIVAS ANTERIORES</vt:lpstr>
      <vt:lpstr> DESTINATARIOS </vt:lpstr>
      <vt:lpstr> MOTIVOS PARA TRABAJAR CON PADRES JÓVENES </vt:lpstr>
      <vt:lpstr>Diapositiva 10</vt:lpstr>
      <vt:lpstr>Diapositiva 11</vt:lpstr>
      <vt:lpstr>Diapositiva 12</vt:lpstr>
      <vt:lpstr>  EL MATERIAL I</vt:lpstr>
      <vt:lpstr>Diapositiva 14</vt:lpstr>
      <vt:lpstr>OBJETIVOS </vt:lpstr>
      <vt:lpstr>¡TRABAJAR CON PADRES!</vt:lpstr>
      <vt:lpstr>Diapositiva 17</vt:lpstr>
      <vt:lpstr>ASPECTOS POSITIVOS I</vt:lpstr>
      <vt:lpstr>Diapositiva 19</vt:lpstr>
      <vt:lpstr>Diapositiva 20</vt:lpstr>
      <vt:lpstr>TALLER DEL ITINERARIO 6A</vt:lpstr>
      <vt:lpstr>FORMAR Y CELEBRAR: DOS CARAS DE UNA MISMA MONEDA</vt:lpstr>
      <vt:lpstr> Temporización de encuentros y celebraciones para el primer curso   </vt:lpstr>
      <vt:lpstr>ESTRUCTURA INTERNA DE ENCUENTROS FORMATIVOS</vt:lpstr>
      <vt:lpstr>ESTRUCTURA INTERNA DE ENCUENTROS FORMATIVOS</vt:lpstr>
      <vt:lpstr>Diapositiva 26</vt:lpstr>
      <vt:lpstr>Diapositiva 27</vt:lpstr>
      <vt:lpstr>Diapositiva 28</vt:lpstr>
      <vt:lpstr>EL DIOS DE LOS CRISTIANOS</vt:lpstr>
      <vt:lpstr>EL DIOS DE LOS CRISTIANOS</vt:lpstr>
      <vt:lpstr>Diapositiva 31</vt:lpstr>
      <vt:lpstr>TEXTO BIBLICO (L15, 11-24)</vt:lpstr>
      <vt:lpstr>Diapositiva 33</vt:lpstr>
      <vt:lpstr>PARA REFLEXIONAR</vt:lpstr>
      <vt:lpstr>Diapositiva 35</vt:lpstr>
      <vt:lpstr>INVITACION A UN PEQUEÑO COMPROMISO PARA VIVIR EN CASA</vt:lpstr>
      <vt:lpstr>Diapositiva 37</vt:lpstr>
      <vt:lpstr>Diapositiva 38</vt:lpstr>
      <vt:lpstr>Diapositiva 39</vt:lpstr>
      <vt:lpstr>Diapositiva 40</vt:lpstr>
      <vt:lpstr>Diapositiva 41</vt:lpstr>
      <vt:lpstr>LA CELEBRACIÓN: UNA FIESTA EN FAMILIA</vt:lpstr>
      <vt:lpstr>Diapositiva 43</vt:lpstr>
      <vt:lpstr>DESARROLLO</vt:lpstr>
      <vt:lpstr>Diapositiva 45</vt:lpstr>
      <vt:lpstr>Diapositiva 46</vt:lpstr>
      <vt:lpstr>C2. CELEBRACIÓN CONJUNTA DE PADRES-NIÑOS-CATEQUISTAS-SACERDOTE </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jiménez</dc:creator>
  <cp:lastModifiedBy>david jiménez</cp:lastModifiedBy>
  <cp:revision>118</cp:revision>
  <cp:lastPrinted>1601-01-01T00:00:00Z</cp:lastPrinted>
  <dcterms:created xsi:type="dcterms:W3CDTF">1601-01-01T00:00:00Z</dcterms:created>
  <dcterms:modified xsi:type="dcterms:W3CDTF">2012-10-27T15:50:04Z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